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1"/>
  </p:notesMasterIdLst>
  <p:handoutMasterIdLst>
    <p:handoutMasterId r:id="rId62"/>
  </p:handoutMasterIdLst>
  <p:sldIdLst>
    <p:sldId id="272" r:id="rId2"/>
    <p:sldId id="1110" r:id="rId3"/>
    <p:sldId id="1078" r:id="rId4"/>
    <p:sldId id="1167" r:id="rId5"/>
    <p:sldId id="1109" r:id="rId6"/>
    <p:sldId id="1108" r:id="rId7"/>
    <p:sldId id="1160" r:id="rId8"/>
    <p:sldId id="1161" r:id="rId9"/>
    <p:sldId id="1178" r:id="rId10"/>
    <p:sldId id="1165" r:id="rId11"/>
    <p:sldId id="1116" r:id="rId12"/>
    <p:sldId id="1168" r:id="rId13"/>
    <p:sldId id="1179" r:id="rId14"/>
    <p:sldId id="1169" r:id="rId15"/>
    <p:sldId id="1185" r:id="rId16"/>
    <p:sldId id="1180" r:id="rId17"/>
    <p:sldId id="1184" r:id="rId18"/>
    <p:sldId id="1181" r:id="rId19"/>
    <p:sldId id="1183" r:id="rId20"/>
    <p:sldId id="1186" r:id="rId21"/>
    <p:sldId id="1118" r:id="rId22"/>
    <p:sldId id="1134" r:id="rId23"/>
    <p:sldId id="1128" r:id="rId24"/>
    <p:sldId id="1162" r:id="rId25"/>
    <p:sldId id="1164" r:id="rId26"/>
    <p:sldId id="1173" r:id="rId27"/>
    <p:sldId id="1174" r:id="rId28"/>
    <p:sldId id="1140" r:id="rId29"/>
    <p:sldId id="1129" r:id="rId30"/>
    <p:sldId id="1135" r:id="rId31"/>
    <p:sldId id="1144" r:id="rId32"/>
    <p:sldId id="1145" r:id="rId33"/>
    <p:sldId id="1146" r:id="rId34"/>
    <p:sldId id="1131" r:id="rId35"/>
    <p:sldId id="1141" r:id="rId36"/>
    <p:sldId id="1142" r:id="rId37"/>
    <p:sldId id="1137" r:id="rId38"/>
    <p:sldId id="1147" r:id="rId39"/>
    <p:sldId id="1138" r:id="rId40"/>
    <p:sldId id="1166" r:id="rId41"/>
    <p:sldId id="1130" r:id="rId42"/>
    <p:sldId id="1175" r:id="rId43"/>
    <p:sldId id="1176" r:id="rId44"/>
    <p:sldId id="1177" r:id="rId45"/>
    <p:sldId id="1187" r:id="rId46"/>
    <p:sldId id="1148" r:id="rId47"/>
    <p:sldId id="1136" r:id="rId48"/>
    <p:sldId id="1149" r:id="rId49"/>
    <p:sldId id="1139" r:id="rId50"/>
    <p:sldId id="1151" r:id="rId51"/>
    <p:sldId id="1153" r:id="rId52"/>
    <p:sldId id="1154" r:id="rId53"/>
    <p:sldId id="1155" r:id="rId54"/>
    <p:sldId id="1156" r:id="rId55"/>
    <p:sldId id="1157" r:id="rId56"/>
    <p:sldId id="1158" r:id="rId57"/>
    <p:sldId id="1159" r:id="rId58"/>
    <p:sldId id="1152" r:id="rId59"/>
    <p:sldId id="279" r:id="rId60"/>
  </p:sldIdLst>
  <p:sldSz cx="9144000" cy="6858000" type="screen4x3"/>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C86522CB-B45B-4AC4-9269-71FF58CCF6EE}">
          <p14:sldIdLst>
            <p14:sldId id="272"/>
            <p14:sldId id="1110"/>
            <p14:sldId id="1078"/>
            <p14:sldId id="1167"/>
            <p14:sldId id="1109"/>
            <p14:sldId id="1108"/>
            <p14:sldId id="1160"/>
            <p14:sldId id="1161"/>
            <p14:sldId id="1178"/>
            <p14:sldId id="1165"/>
            <p14:sldId id="1116"/>
            <p14:sldId id="1168"/>
            <p14:sldId id="1179"/>
            <p14:sldId id="1169"/>
            <p14:sldId id="1185"/>
            <p14:sldId id="1180"/>
            <p14:sldId id="1184"/>
            <p14:sldId id="1181"/>
            <p14:sldId id="1183"/>
            <p14:sldId id="1186"/>
            <p14:sldId id="1118"/>
            <p14:sldId id="1134"/>
            <p14:sldId id="1128"/>
            <p14:sldId id="1162"/>
            <p14:sldId id="1164"/>
            <p14:sldId id="1173"/>
            <p14:sldId id="1174"/>
            <p14:sldId id="1140"/>
            <p14:sldId id="1129"/>
            <p14:sldId id="1135"/>
            <p14:sldId id="1144"/>
            <p14:sldId id="1145"/>
            <p14:sldId id="1146"/>
            <p14:sldId id="1131"/>
            <p14:sldId id="1141"/>
            <p14:sldId id="1142"/>
            <p14:sldId id="1137"/>
            <p14:sldId id="1147"/>
            <p14:sldId id="1138"/>
            <p14:sldId id="1166"/>
            <p14:sldId id="1130"/>
            <p14:sldId id="1175"/>
            <p14:sldId id="1176"/>
            <p14:sldId id="1177"/>
            <p14:sldId id="1187"/>
            <p14:sldId id="1148"/>
            <p14:sldId id="1136"/>
            <p14:sldId id="1149"/>
            <p14:sldId id="1139"/>
            <p14:sldId id="1151"/>
            <p14:sldId id="1153"/>
            <p14:sldId id="1154"/>
            <p14:sldId id="1155"/>
            <p14:sldId id="1156"/>
            <p14:sldId id="1157"/>
            <p14:sldId id="1158"/>
            <p14:sldId id="1159"/>
            <p14:sldId id="1152"/>
            <p14:sldId id="27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bruiker" initials="G" lastIdx="3" clrIdx="0">
    <p:extLst>
      <p:ext uri="{19B8F6BF-5375-455C-9EA6-DF929625EA0E}">
        <p15:presenceInfo xmlns:p15="http://schemas.microsoft.com/office/powerpoint/2012/main" userId="Gebruiker" providerId="None"/>
      </p:ext>
    </p:extLst>
  </p:cmAuthor>
  <p:cmAuthor id="2" name="Jeroen de Wolf" initials="JdW" lastIdx="1" clrIdx="1">
    <p:extLst>
      <p:ext uri="{19B8F6BF-5375-455C-9EA6-DF929625EA0E}">
        <p15:presenceInfo xmlns:p15="http://schemas.microsoft.com/office/powerpoint/2012/main" userId="S::j.d.wolf@5hart.nl::c84e40c7-15a0-498b-ad7e-e6b625e90a3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A3CC"/>
    <a:srgbClr val="D7001F"/>
    <a:srgbClr val="B7021F"/>
    <a:srgbClr val="2294B8"/>
    <a:srgbClr val="DDDDDD"/>
    <a:srgbClr val="BEBEBE"/>
    <a:srgbClr val="313131"/>
    <a:srgbClr val="EBEBEB"/>
    <a:srgbClr val="4F81BD"/>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4" autoAdjust="0"/>
    <p:restoredTop sz="93883" autoAdjust="0"/>
  </p:normalViewPr>
  <p:slideViewPr>
    <p:cSldViewPr snapToGrid="0" snapToObjects="1">
      <p:cViewPr>
        <p:scale>
          <a:sx n="50" d="100"/>
          <a:sy n="50" d="100"/>
        </p:scale>
        <p:origin x="1572" y="19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08-18T12:50:08.288" idx="1">
    <p:pos x="4358" y="2688"/>
    <p:text>moet zijn sonarqube-service.yaml</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22C1C6-C3BC-4744-AF25-68D6D4E91892}" type="datetimeFigureOut">
              <a:rPr lang="nl-NL" smtClean="0"/>
              <a:t>2-9-2019</a:t>
            </a:fld>
            <a:endParaRPr lang="nl-NL" dirty="0"/>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3E55A7F-A729-4D46-82C4-826BE90939BB}" type="slidenum">
              <a:rPr lang="nl-NL" smtClean="0"/>
              <a:t>‹nr.›</a:t>
            </a:fld>
            <a:endParaRPr lang="nl-NL" dirty="0"/>
          </a:p>
        </p:txBody>
      </p:sp>
    </p:spTree>
    <p:extLst>
      <p:ext uri="{BB962C8B-B14F-4D97-AF65-F5344CB8AC3E}">
        <p14:creationId xmlns:p14="http://schemas.microsoft.com/office/powerpoint/2010/main" val="13486865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C21A0E-CEC4-A640-AD52-B886A38A5699}" type="datetimeFigureOut">
              <a:rPr lang="nl-NL" smtClean="0"/>
              <a:t>2-9-2019</a:t>
            </a:fld>
            <a:endParaRPr lang="nl-NL" dirty="0"/>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5CCFF7-D93E-2940-A11B-2938F8149771}" type="slidenum">
              <a:rPr lang="nl-NL" smtClean="0"/>
              <a:t>‹nr.›</a:t>
            </a:fld>
            <a:endParaRPr lang="nl-NL" dirty="0"/>
          </a:p>
        </p:txBody>
      </p:sp>
    </p:spTree>
    <p:extLst>
      <p:ext uri="{BB962C8B-B14F-4D97-AF65-F5344CB8AC3E}">
        <p14:creationId xmlns:p14="http://schemas.microsoft.com/office/powerpoint/2010/main" val="250050976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DA5CCFF7-D93E-2940-A11B-2938F8149771}" type="slidenum">
              <a:rPr lang="nl-NL" smtClean="0"/>
              <a:t>1</a:t>
            </a:fld>
            <a:endParaRPr lang="nl-NL" dirty="0"/>
          </a:p>
        </p:txBody>
      </p:sp>
    </p:spTree>
    <p:extLst>
      <p:ext uri="{BB962C8B-B14F-4D97-AF65-F5344CB8AC3E}">
        <p14:creationId xmlns:p14="http://schemas.microsoft.com/office/powerpoint/2010/main" val="3585744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dirty="0"/>
              <a:t>Upon subsequent startups, the memory and cpus properties do not need to be provided</a:t>
            </a:r>
          </a:p>
          <a:p>
            <a:pPr marL="171450" indent="-171450">
              <a:buFont typeface="Arial" panose="020B0604020202020204" pitchFamily="34" charset="0"/>
              <a:buChar char="•"/>
            </a:pPr>
            <a:r>
              <a:rPr lang="nl-NL" dirty="0"/>
              <a:t>Delete does not delete all </a:t>
            </a:r>
            <a:r>
              <a:rPr lang="nl-NL" dirty="0" err="1"/>
              <a:t>configuration</a:t>
            </a:r>
            <a:r>
              <a:rPr lang="nl-NL" dirty="0"/>
              <a:t> files (.minikube folder)</a:t>
            </a:r>
          </a:p>
        </p:txBody>
      </p:sp>
      <p:sp>
        <p:nvSpPr>
          <p:cNvPr id="4" name="Tijdelijke aanduiding voor dianummer 3"/>
          <p:cNvSpPr>
            <a:spLocks noGrp="1"/>
          </p:cNvSpPr>
          <p:nvPr>
            <p:ph type="sldNum" sz="quarter" idx="5"/>
          </p:nvPr>
        </p:nvSpPr>
        <p:spPr/>
        <p:txBody>
          <a:bodyPr/>
          <a:lstStyle/>
          <a:p>
            <a:fld id="{DA5CCFF7-D93E-2940-A11B-2938F8149771}" type="slidenum">
              <a:rPr lang="nl-NL" smtClean="0"/>
              <a:t>12</a:t>
            </a:fld>
            <a:endParaRPr lang="nl-NL" dirty="0"/>
          </a:p>
        </p:txBody>
      </p:sp>
    </p:spTree>
    <p:extLst>
      <p:ext uri="{BB962C8B-B14F-4D97-AF65-F5344CB8AC3E}">
        <p14:creationId xmlns:p14="http://schemas.microsoft.com/office/powerpoint/2010/main" val="431721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pic>
        <p:nvPicPr>
          <p:cNvPr id="18" name="Afbeelding 17" descr="titel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4" name="Afbeelding 13" descr="logo-vijfhar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9233" y="6154097"/>
            <a:ext cx="1361018" cy="319856"/>
          </a:xfrm>
          <a:prstGeom prst="rect">
            <a:avLst/>
          </a:prstGeom>
        </p:spPr>
      </p:pic>
      <p:sp>
        <p:nvSpPr>
          <p:cNvPr id="15" name="Titel 1"/>
          <p:cNvSpPr>
            <a:spLocks noGrp="1"/>
          </p:cNvSpPr>
          <p:nvPr>
            <p:ph type="ctrTitle" hasCustomPrompt="1"/>
          </p:nvPr>
        </p:nvSpPr>
        <p:spPr>
          <a:xfrm>
            <a:off x="547865" y="2871258"/>
            <a:ext cx="3268135" cy="2767542"/>
          </a:xfrm>
        </p:spPr>
        <p:txBody>
          <a:bodyPr anchor="t">
            <a:normAutofit/>
          </a:bodyPr>
          <a:lstStyle>
            <a:lvl1pPr algn="l">
              <a:defRPr sz="3400" b="1" i="0">
                <a:solidFill>
                  <a:schemeClr val="bg1"/>
                </a:solidFill>
                <a:latin typeface="Open Sans"/>
                <a:cs typeface="Open Sans"/>
              </a:defRPr>
            </a:lvl1pPr>
          </a:lstStyle>
          <a:p>
            <a:r>
              <a:rPr lang="nl-NL" dirty="0"/>
              <a:t>TITEL TOEVOEGEN</a:t>
            </a:r>
          </a:p>
        </p:txBody>
      </p:sp>
      <p:cxnSp>
        <p:nvCxnSpPr>
          <p:cNvPr id="16" name="Rechte verbindingslijn 15"/>
          <p:cNvCxnSpPr/>
          <p:nvPr userDrawn="1"/>
        </p:nvCxnSpPr>
        <p:spPr>
          <a:xfrm>
            <a:off x="639233" y="2758022"/>
            <a:ext cx="1075267"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7" name="Afbeelding 16" descr="ikwil.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39233" y="1848442"/>
            <a:ext cx="609600" cy="609600"/>
          </a:xfrm>
          <a:prstGeom prst="rect">
            <a:avLst/>
          </a:prstGeom>
        </p:spPr>
      </p:pic>
    </p:spTree>
    <p:extLst>
      <p:ext uri="{BB962C8B-B14F-4D97-AF65-F5344CB8AC3E}">
        <p14:creationId xmlns:p14="http://schemas.microsoft.com/office/powerpoint/2010/main" val="1081263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oudsopgave | 2koloms">
    <p:spTree>
      <p:nvGrpSpPr>
        <p:cNvPr id="1" name=""/>
        <p:cNvGrpSpPr/>
        <p:nvPr/>
      </p:nvGrpSpPr>
      <p:grpSpPr>
        <a:xfrm>
          <a:off x="0" y="0"/>
          <a:ext cx="0" cy="0"/>
          <a:chOff x="0" y="0"/>
          <a:chExt cx="0" cy="0"/>
        </a:xfrm>
      </p:grpSpPr>
      <p:pic>
        <p:nvPicPr>
          <p:cNvPr id="31" name="Afbeelding 30" descr="inhoud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itel 1"/>
          <p:cNvSpPr>
            <a:spLocks noGrp="1"/>
          </p:cNvSpPr>
          <p:nvPr>
            <p:ph type="title" hasCustomPrompt="1"/>
          </p:nvPr>
        </p:nvSpPr>
        <p:spPr>
          <a:xfrm>
            <a:off x="2131481" y="951969"/>
            <a:ext cx="6372000" cy="422805"/>
          </a:xfrm>
        </p:spPr>
        <p:txBody>
          <a:bodyPr anchor="t">
            <a:noAutofit/>
          </a:bodyPr>
          <a:lstStyle>
            <a:lvl1pPr algn="l">
              <a:lnSpc>
                <a:spcPct val="80000"/>
              </a:lnSpc>
              <a:defRPr sz="3000" b="1">
                <a:solidFill>
                  <a:srgbClr val="233139"/>
                </a:solidFill>
                <a:latin typeface="Open Sans"/>
                <a:cs typeface="Open Sans"/>
              </a:defRPr>
            </a:lvl1pPr>
          </a:lstStyle>
          <a:p>
            <a:r>
              <a:rPr lang="nl-NL" dirty="0"/>
              <a:t>TITEL TOEVOEGEN</a:t>
            </a:r>
          </a:p>
        </p:txBody>
      </p:sp>
      <p:cxnSp>
        <p:nvCxnSpPr>
          <p:cNvPr id="17" name="Rechte verbindingslijn 16"/>
          <p:cNvCxnSpPr/>
          <p:nvPr userDrawn="1"/>
        </p:nvCxnSpPr>
        <p:spPr>
          <a:xfrm>
            <a:off x="2226733" y="736605"/>
            <a:ext cx="1075267" cy="0"/>
          </a:xfrm>
          <a:prstGeom prst="line">
            <a:avLst/>
          </a:prstGeom>
          <a:ln w="38100" cmpd="sng">
            <a:solidFill>
              <a:srgbClr val="D7001F"/>
            </a:solidFill>
          </a:ln>
          <a:effectLst/>
        </p:spPr>
        <p:style>
          <a:lnRef idx="2">
            <a:schemeClr val="accent1"/>
          </a:lnRef>
          <a:fillRef idx="0">
            <a:schemeClr val="accent1"/>
          </a:fillRef>
          <a:effectRef idx="1">
            <a:schemeClr val="accent1"/>
          </a:effectRef>
          <a:fontRef idx="minor">
            <a:schemeClr val="tx1"/>
          </a:fontRef>
        </p:style>
      </p:cxnSp>
      <p:cxnSp>
        <p:nvCxnSpPr>
          <p:cNvPr id="24" name="Rechte verbindingslijn 23"/>
          <p:cNvCxnSpPr/>
          <p:nvPr userDrawn="1"/>
        </p:nvCxnSpPr>
        <p:spPr>
          <a:xfrm>
            <a:off x="2226733" y="2614088"/>
            <a:ext cx="2355850"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Rechte verbindingslijn 25"/>
          <p:cNvCxnSpPr/>
          <p:nvPr userDrawn="1"/>
        </p:nvCxnSpPr>
        <p:spPr>
          <a:xfrm>
            <a:off x="5426225" y="2618326"/>
            <a:ext cx="2355850"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Rechte verbindingslijn 26"/>
          <p:cNvCxnSpPr/>
          <p:nvPr userDrawn="1"/>
        </p:nvCxnSpPr>
        <p:spPr>
          <a:xfrm>
            <a:off x="2226733" y="3575060"/>
            <a:ext cx="2355850"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Rechte verbindingslijn 27"/>
          <p:cNvCxnSpPr/>
          <p:nvPr userDrawn="1"/>
        </p:nvCxnSpPr>
        <p:spPr>
          <a:xfrm>
            <a:off x="5426225" y="3575060"/>
            <a:ext cx="2355850"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Rechte verbindingslijn 28"/>
          <p:cNvCxnSpPr/>
          <p:nvPr userDrawn="1"/>
        </p:nvCxnSpPr>
        <p:spPr>
          <a:xfrm>
            <a:off x="2226733" y="4542377"/>
            <a:ext cx="2355850"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Rechte verbindingslijn 29"/>
          <p:cNvCxnSpPr/>
          <p:nvPr userDrawn="1"/>
        </p:nvCxnSpPr>
        <p:spPr>
          <a:xfrm>
            <a:off x="5426225" y="4542377"/>
            <a:ext cx="2355850"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33" name="Tijdelijke aanduiding voor tekst 32"/>
          <p:cNvSpPr>
            <a:spLocks noGrp="1"/>
          </p:cNvSpPr>
          <p:nvPr>
            <p:ph type="body" sz="quarter" idx="14" hasCustomPrompt="1"/>
          </p:nvPr>
        </p:nvSpPr>
        <p:spPr>
          <a:xfrm>
            <a:off x="2131479" y="1486653"/>
            <a:ext cx="3203999" cy="4139142"/>
          </a:xfrm>
        </p:spPr>
        <p:txBody>
          <a:bodyPr>
            <a:normAutofit/>
          </a:bodyPr>
          <a:lstStyle>
            <a:lvl1pPr marL="514350" indent="-514350">
              <a:lnSpc>
                <a:spcPct val="360000"/>
              </a:lnSpc>
              <a:buClr>
                <a:srgbClr val="233139"/>
              </a:buClr>
              <a:buSzPct val="150000"/>
              <a:buFont typeface="Wingdings" charset="2"/>
              <a:buAutoNum type="arabicPlain"/>
              <a:defRPr sz="1600">
                <a:solidFill>
                  <a:srgbClr val="313131"/>
                </a:solidFill>
                <a:latin typeface="Open Sans"/>
                <a:cs typeface="Open Sans"/>
              </a:defRPr>
            </a:lvl1pPr>
          </a:lstStyle>
          <a:p>
            <a:pPr lvl="0"/>
            <a:r>
              <a:rPr lang="nl-NL" dirty="0"/>
              <a:t>Item toevoegen</a:t>
            </a:r>
          </a:p>
        </p:txBody>
      </p:sp>
      <p:sp>
        <p:nvSpPr>
          <p:cNvPr id="35" name="Tijdelijke aanduiding voor tekst 32"/>
          <p:cNvSpPr>
            <a:spLocks noGrp="1"/>
          </p:cNvSpPr>
          <p:nvPr>
            <p:ph type="body" sz="quarter" idx="15" hasCustomPrompt="1"/>
          </p:nvPr>
        </p:nvSpPr>
        <p:spPr>
          <a:xfrm>
            <a:off x="5335477" y="1486653"/>
            <a:ext cx="3168003" cy="4139142"/>
          </a:xfrm>
        </p:spPr>
        <p:txBody>
          <a:bodyPr>
            <a:normAutofit/>
          </a:bodyPr>
          <a:lstStyle>
            <a:lvl1pPr marL="514350" indent="-514350">
              <a:lnSpc>
                <a:spcPct val="360000"/>
              </a:lnSpc>
              <a:buClr>
                <a:srgbClr val="233139"/>
              </a:buClr>
              <a:buSzPct val="150000"/>
              <a:buFont typeface="Wingdings" charset="2"/>
              <a:buAutoNum type="arabicPlain" startAt="5"/>
              <a:defRPr sz="1600">
                <a:solidFill>
                  <a:srgbClr val="313131"/>
                </a:solidFill>
                <a:latin typeface="Open Sans"/>
                <a:cs typeface="Open Sans"/>
              </a:defRPr>
            </a:lvl1pPr>
          </a:lstStyle>
          <a:p>
            <a:pPr lvl="0"/>
            <a:r>
              <a:rPr lang="nl-NL" dirty="0"/>
              <a:t>Item toevoegen</a:t>
            </a:r>
          </a:p>
        </p:txBody>
      </p:sp>
      <p:sp>
        <p:nvSpPr>
          <p:cNvPr id="23" name="Tekstvak 22"/>
          <p:cNvSpPr txBox="1"/>
          <p:nvPr userDrawn="1"/>
        </p:nvSpPr>
        <p:spPr>
          <a:xfrm>
            <a:off x="5009847" y="6348590"/>
            <a:ext cx="604762" cy="276999"/>
          </a:xfrm>
          <a:prstGeom prst="rect">
            <a:avLst/>
          </a:prstGeom>
          <a:noFill/>
        </p:spPr>
        <p:txBody>
          <a:bodyPr wrap="square" rtlCol="0" anchor="ctr">
            <a:spAutoFit/>
          </a:bodyPr>
          <a:lstStyle/>
          <a:p>
            <a:pPr algn="ctr"/>
            <a:fld id="{2F789BD1-9424-7C47-B020-DB2F3A9FE8A1}" type="slidenum">
              <a:rPr lang="nl-NL" sz="1200" smtClean="0">
                <a:solidFill>
                  <a:schemeClr val="bg1">
                    <a:lumMod val="65000"/>
                  </a:schemeClr>
                </a:solidFill>
                <a:latin typeface="Open Sans"/>
                <a:cs typeface="Open Sans"/>
              </a:rPr>
              <a:pPr algn="ctr"/>
              <a:t>‹nr.›</a:t>
            </a:fld>
            <a:endParaRPr lang="nl-NL" sz="1200" dirty="0">
              <a:solidFill>
                <a:schemeClr val="bg1">
                  <a:lumMod val="65000"/>
                </a:schemeClr>
              </a:solidFill>
              <a:latin typeface="Open Sans"/>
              <a:cs typeface="Open Sans"/>
            </a:endParaRPr>
          </a:p>
        </p:txBody>
      </p:sp>
      <p:sp>
        <p:nvSpPr>
          <p:cNvPr id="25" name="Tijdelijke aanduiding voor voettekst 4"/>
          <p:cNvSpPr>
            <a:spLocks noGrp="1"/>
          </p:cNvSpPr>
          <p:nvPr>
            <p:ph type="ftr" sz="quarter" idx="11"/>
          </p:nvPr>
        </p:nvSpPr>
        <p:spPr>
          <a:xfrm>
            <a:off x="1703388" y="6352990"/>
            <a:ext cx="3240000" cy="371962"/>
          </a:xfrm>
        </p:spPr>
        <p:txBody>
          <a:bodyPr anchor="t"/>
          <a:lstStyle>
            <a:lvl1pPr algn="l">
              <a:defRPr sz="1200">
                <a:solidFill>
                  <a:srgbClr val="D7001F"/>
                </a:solidFill>
                <a:latin typeface="Open Sans"/>
                <a:cs typeface="Open Sans"/>
              </a:defRPr>
            </a:lvl1pPr>
          </a:lstStyle>
          <a:p>
            <a:r>
              <a:rPr lang="nl-NL" dirty="0"/>
              <a:t>DevOps CI/CD Overview</a:t>
            </a:r>
          </a:p>
        </p:txBody>
      </p:sp>
      <p:pic>
        <p:nvPicPr>
          <p:cNvPr id="32" name="Afbeelding 31" descr="logo-vijfhar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0499" y="6340896"/>
            <a:ext cx="1113367" cy="261655"/>
          </a:xfrm>
          <a:prstGeom prst="rect">
            <a:avLst/>
          </a:prstGeom>
        </p:spPr>
      </p:pic>
      <p:sp>
        <p:nvSpPr>
          <p:cNvPr id="3" name="Tijdelijke aanduiding voor afbeelding 2"/>
          <p:cNvSpPr>
            <a:spLocks noGrp="1"/>
          </p:cNvSpPr>
          <p:nvPr>
            <p:ph type="pic" sz="quarter" idx="16" hasCustomPrompt="1"/>
          </p:nvPr>
        </p:nvSpPr>
        <p:spPr>
          <a:xfrm>
            <a:off x="7599585" y="6229652"/>
            <a:ext cx="1207406" cy="495300"/>
          </a:xfrm>
        </p:spPr>
        <p:txBody>
          <a:bodyPr anchor="ctr">
            <a:noAutofit/>
          </a:bodyPr>
          <a:lstStyle>
            <a:lvl1pPr marL="0" indent="0" algn="ctr">
              <a:buNone/>
              <a:defRPr sz="900" baseline="0">
                <a:solidFill>
                  <a:schemeClr val="bg1">
                    <a:lumMod val="50000"/>
                  </a:schemeClr>
                </a:solidFill>
                <a:latin typeface="Open Sans"/>
                <a:cs typeface="Open Sans"/>
              </a:defRPr>
            </a:lvl1pPr>
          </a:lstStyle>
          <a:p>
            <a:r>
              <a:rPr lang="nl-NL" dirty="0"/>
              <a:t>Dubbelklik om logo toe te voegen</a:t>
            </a:r>
          </a:p>
        </p:txBody>
      </p:sp>
    </p:spTree>
    <p:extLst>
      <p:ext uri="{BB962C8B-B14F-4D97-AF65-F5344CB8AC3E}">
        <p14:creationId xmlns:p14="http://schemas.microsoft.com/office/powerpoint/2010/main" val="2643018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oudsopgave | 1koloms">
    <p:spTree>
      <p:nvGrpSpPr>
        <p:cNvPr id="1" name=""/>
        <p:cNvGrpSpPr/>
        <p:nvPr/>
      </p:nvGrpSpPr>
      <p:grpSpPr>
        <a:xfrm>
          <a:off x="0" y="0"/>
          <a:ext cx="0" cy="0"/>
          <a:chOff x="0" y="0"/>
          <a:chExt cx="0" cy="0"/>
        </a:xfrm>
      </p:grpSpPr>
      <p:pic>
        <p:nvPicPr>
          <p:cNvPr id="6" name="Afbeelding 5" descr="inhoud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el 1"/>
          <p:cNvSpPr>
            <a:spLocks noGrp="1"/>
          </p:cNvSpPr>
          <p:nvPr>
            <p:ph type="title" hasCustomPrompt="1"/>
          </p:nvPr>
        </p:nvSpPr>
        <p:spPr>
          <a:xfrm>
            <a:off x="2131481" y="951969"/>
            <a:ext cx="6372000" cy="422805"/>
          </a:xfrm>
        </p:spPr>
        <p:txBody>
          <a:bodyPr anchor="t">
            <a:noAutofit/>
          </a:bodyPr>
          <a:lstStyle>
            <a:lvl1pPr algn="l">
              <a:lnSpc>
                <a:spcPct val="80000"/>
              </a:lnSpc>
              <a:defRPr sz="3000" b="1">
                <a:solidFill>
                  <a:srgbClr val="233139"/>
                </a:solidFill>
                <a:latin typeface="Open Sans"/>
                <a:cs typeface="Open Sans"/>
              </a:defRPr>
            </a:lvl1pPr>
          </a:lstStyle>
          <a:p>
            <a:r>
              <a:rPr lang="nl-NL" dirty="0"/>
              <a:t>TITEL TOEVOEGEN</a:t>
            </a:r>
          </a:p>
        </p:txBody>
      </p:sp>
      <p:cxnSp>
        <p:nvCxnSpPr>
          <p:cNvPr id="12" name="Rechte verbindingslijn 11"/>
          <p:cNvCxnSpPr/>
          <p:nvPr userDrawn="1"/>
        </p:nvCxnSpPr>
        <p:spPr>
          <a:xfrm>
            <a:off x="2226733" y="736605"/>
            <a:ext cx="1075267" cy="0"/>
          </a:xfrm>
          <a:prstGeom prst="line">
            <a:avLst/>
          </a:prstGeom>
          <a:ln w="38100" cmpd="sng">
            <a:solidFill>
              <a:srgbClr val="D7001F"/>
            </a:solidFill>
          </a:ln>
          <a:effectLst/>
        </p:spPr>
        <p:style>
          <a:lnRef idx="2">
            <a:schemeClr val="accent1"/>
          </a:lnRef>
          <a:fillRef idx="0">
            <a:schemeClr val="accent1"/>
          </a:fillRef>
          <a:effectRef idx="1">
            <a:schemeClr val="accent1"/>
          </a:effectRef>
          <a:fontRef idx="minor">
            <a:schemeClr val="tx1"/>
          </a:fontRef>
        </p:style>
      </p:cxnSp>
      <p:cxnSp>
        <p:nvCxnSpPr>
          <p:cNvPr id="14" name="Rechte verbindingslijn 13"/>
          <p:cNvCxnSpPr/>
          <p:nvPr userDrawn="1"/>
        </p:nvCxnSpPr>
        <p:spPr>
          <a:xfrm>
            <a:off x="2226733" y="2614088"/>
            <a:ext cx="5555342"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Rechte verbindingslijn 15"/>
          <p:cNvCxnSpPr/>
          <p:nvPr userDrawn="1"/>
        </p:nvCxnSpPr>
        <p:spPr>
          <a:xfrm>
            <a:off x="2226733" y="3575060"/>
            <a:ext cx="5555342"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Rechte verbindingslijn 17"/>
          <p:cNvCxnSpPr/>
          <p:nvPr userDrawn="1"/>
        </p:nvCxnSpPr>
        <p:spPr>
          <a:xfrm>
            <a:off x="2226733" y="4542377"/>
            <a:ext cx="5555342"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0" name="Tijdelijke aanduiding voor tekst 32"/>
          <p:cNvSpPr>
            <a:spLocks noGrp="1"/>
          </p:cNvSpPr>
          <p:nvPr>
            <p:ph type="body" sz="quarter" idx="14" hasCustomPrompt="1"/>
          </p:nvPr>
        </p:nvSpPr>
        <p:spPr>
          <a:xfrm>
            <a:off x="2131479" y="1486653"/>
            <a:ext cx="6372001" cy="4139142"/>
          </a:xfrm>
        </p:spPr>
        <p:txBody>
          <a:bodyPr>
            <a:normAutofit/>
          </a:bodyPr>
          <a:lstStyle>
            <a:lvl1pPr marL="514350" indent="-514350">
              <a:lnSpc>
                <a:spcPct val="360000"/>
              </a:lnSpc>
              <a:buClr>
                <a:srgbClr val="233139"/>
              </a:buClr>
              <a:buSzPct val="150000"/>
              <a:buFont typeface="Wingdings" charset="2"/>
              <a:buAutoNum type="arabicPlain"/>
              <a:defRPr sz="1600">
                <a:solidFill>
                  <a:srgbClr val="313131"/>
                </a:solidFill>
                <a:latin typeface="Open Sans"/>
                <a:cs typeface="Open Sans"/>
              </a:defRPr>
            </a:lvl1pPr>
          </a:lstStyle>
          <a:p>
            <a:pPr lvl="0"/>
            <a:r>
              <a:rPr lang="nl-NL" dirty="0"/>
              <a:t>Item toevoegen</a:t>
            </a:r>
          </a:p>
        </p:txBody>
      </p:sp>
      <p:sp>
        <p:nvSpPr>
          <p:cNvPr id="26" name="Tekstvak 25"/>
          <p:cNvSpPr txBox="1"/>
          <p:nvPr userDrawn="1"/>
        </p:nvSpPr>
        <p:spPr>
          <a:xfrm>
            <a:off x="9579429" y="6168571"/>
            <a:ext cx="184666" cy="369332"/>
          </a:xfrm>
          <a:prstGeom prst="rect">
            <a:avLst/>
          </a:prstGeom>
          <a:noFill/>
        </p:spPr>
        <p:txBody>
          <a:bodyPr wrap="none" rtlCol="0">
            <a:spAutoFit/>
          </a:bodyPr>
          <a:lstStyle/>
          <a:p>
            <a:endParaRPr lang="nl-NL" dirty="0"/>
          </a:p>
        </p:txBody>
      </p:sp>
      <p:sp>
        <p:nvSpPr>
          <p:cNvPr id="28" name="Tekstvak 27"/>
          <p:cNvSpPr txBox="1"/>
          <p:nvPr userDrawn="1"/>
        </p:nvSpPr>
        <p:spPr>
          <a:xfrm>
            <a:off x="5009847" y="6348590"/>
            <a:ext cx="604762" cy="276999"/>
          </a:xfrm>
          <a:prstGeom prst="rect">
            <a:avLst/>
          </a:prstGeom>
          <a:noFill/>
        </p:spPr>
        <p:txBody>
          <a:bodyPr wrap="square" rtlCol="0" anchor="ctr">
            <a:spAutoFit/>
          </a:bodyPr>
          <a:lstStyle/>
          <a:p>
            <a:pPr algn="ctr"/>
            <a:fld id="{2F789BD1-9424-7C47-B020-DB2F3A9FE8A1}" type="slidenum">
              <a:rPr lang="nl-NL" sz="1200" smtClean="0">
                <a:solidFill>
                  <a:schemeClr val="bg1">
                    <a:lumMod val="65000"/>
                  </a:schemeClr>
                </a:solidFill>
                <a:latin typeface="Open Sans"/>
                <a:cs typeface="Open Sans"/>
              </a:rPr>
              <a:pPr algn="ctr"/>
              <a:t>‹nr.›</a:t>
            </a:fld>
            <a:endParaRPr lang="nl-NL" sz="1200" dirty="0">
              <a:solidFill>
                <a:schemeClr val="bg1">
                  <a:lumMod val="65000"/>
                </a:schemeClr>
              </a:solidFill>
              <a:latin typeface="Open Sans"/>
              <a:cs typeface="Open Sans"/>
            </a:endParaRPr>
          </a:p>
        </p:txBody>
      </p:sp>
      <p:sp>
        <p:nvSpPr>
          <p:cNvPr id="29" name="Tijdelijke aanduiding voor voettekst 4"/>
          <p:cNvSpPr>
            <a:spLocks noGrp="1"/>
          </p:cNvSpPr>
          <p:nvPr>
            <p:ph type="ftr" sz="quarter" idx="11"/>
          </p:nvPr>
        </p:nvSpPr>
        <p:spPr>
          <a:xfrm>
            <a:off x="1703388" y="6352990"/>
            <a:ext cx="3240000" cy="396000"/>
          </a:xfrm>
        </p:spPr>
        <p:txBody>
          <a:bodyPr anchor="t"/>
          <a:lstStyle>
            <a:lvl1pPr algn="l">
              <a:defRPr sz="1200">
                <a:solidFill>
                  <a:srgbClr val="D7001F"/>
                </a:solidFill>
                <a:latin typeface="Open Sans"/>
                <a:cs typeface="Open Sans"/>
              </a:defRPr>
            </a:lvl1pPr>
          </a:lstStyle>
          <a:p>
            <a:r>
              <a:rPr lang="nl-NL" dirty="0"/>
              <a:t>DevOps CI/CD Overview</a:t>
            </a:r>
          </a:p>
        </p:txBody>
      </p:sp>
      <p:pic>
        <p:nvPicPr>
          <p:cNvPr id="30" name="Afbeelding 29" descr="logo-vijfhar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0499" y="6340896"/>
            <a:ext cx="1113367" cy="261655"/>
          </a:xfrm>
          <a:prstGeom prst="rect">
            <a:avLst/>
          </a:prstGeom>
        </p:spPr>
      </p:pic>
      <p:sp>
        <p:nvSpPr>
          <p:cNvPr id="31" name="Tijdelijke aanduiding voor afbeelding 2"/>
          <p:cNvSpPr>
            <a:spLocks noGrp="1"/>
          </p:cNvSpPr>
          <p:nvPr>
            <p:ph type="pic" sz="quarter" idx="16" hasCustomPrompt="1"/>
          </p:nvPr>
        </p:nvSpPr>
        <p:spPr>
          <a:xfrm>
            <a:off x="7599585" y="6229652"/>
            <a:ext cx="1207406" cy="495300"/>
          </a:xfrm>
        </p:spPr>
        <p:txBody>
          <a:bodyPr anchor="ctr">
            <a:noAutofit/>
          </a:bodyPr>
          <a:lstStyle>
            <a:lvl1pPr marL="0" indent="0" algn="ctr">
              <a:buNone/>
              <a:defRPr sz="900" baseline="0">
                <a:solidFill>
                  <a:schemeClr val="bg1">
                    <a:lumMod val="50000"/>
                  </a:schemeClr>
                </a:solidFill>
                <a:latin typeface="Open Sans"/>
                <a:cs typeface="Open Sans"/>
              </a:defRPr>
            </a:lvl1pPr>
          </a:lstStyle>
          <a:p>
            <a:r>
              <a:rPr lang="nl-NL" dirty="0"/>
              <a:t>Dubbelklik om logo toe te voegen</a:t>
            </a:r>
          </a:p>
        </p:txBody>
      </p:sp>
    </p:spTree>
    <p:extLst>
      <p:ext uri="{BB962C8B-B14F-4D97-AF65-F5344CB8AC3E}">
        <p14:creationId xmlns:p14="http://schemas.microsoft.com/office/powerpoint/2010/main" val="1564009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 met opsomming">
    <p:spTree>
      <p:nvGrpSpPr>
        <p:cNvPr id="1" name=""/>
        <p:cNvGrpSpPr/>
        <p:nvPr/>
      </p:nvGrpSpPr>
      <p:grpSpPr>
        <a:xfrm>
          <a:off x="0" y="0"/>
          <a:ext cx="0" cy="0"/>
          <a:chOff x="0" y="0"/>
          <a:chExt cx="0" cy="0"/>
        </a:xfrm>
      </p:grpSpPr>
      <p:pic>
        <p:nvPicPr>
          <p:cNvPr id="8" name="Afbeelding 7" descr="bg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jdelijke aanduiding voor voettekst 6"/>
          <p:cNvSpPr>
            <a:spLocks noGrp="1"/>
          </p:cNvSpPr>
          <p:nvPr>
            <p:ph type="ftr" sz="quarter" idx="11"/>
          </p:nvPr>
        </p:nvSpPr>
        <p:spPr>
          <a:xfrm>
            <a:off x="1703388" y="6356350"/>
            <a:ext cx="3240000" cy="365125"/>
          </a:xfrm>
        </p:spPr>
        <p:txBody>
          <a:bodyPr anchor="t"/>
          <a:lstStyle>
            <a:lvl1pPr algn="l">
              <a:defRPr sz="1200">
                <a:solidFill>
                  <a:srgbClr val="D7001F"/>
                </a:solidFill>
                <a:latin typeface="Open Sans"/>
                <a:cs typeface="Open Sans"/>
              </a:defRPr>
            </a:lvl1pPr>
          </a:lstStyle>
          <a:p>
            <a:r>
              <a:rPr lang="nl-NL" dirty="0"/>
              <a:t>DevOps CI/CD Overview</a:t>
            </a:r>
          </a:p>
        </p:txBody>
      </p:sp>
      <p:sp>
        <p:nvSpPr>
          <p:cNvPr id="2" name="Titel 1"/>
          <p:cNvSpPr>
            <a:spLocks noGrp="1"/>
          </p:cNvSpPr>
          <p:nvPr>
            <p:ph type="title" hasCustomPrompt="1"/>
          </p:nvPr>
        </p:nvSpPr>
        <p:spPr>
          <a:xfrm>
            <a:off x="2131481" y="951969"/>
            <a:ext cx="6372000" cy="422805"/>
          </a:xfrm>
        </p:spPr>
        <p:txBody>
          <a:bodyPr anchor="t">
            <a:noAutofit/>
          </a:bodyPr>
          <a:lstStyle>
            <a:lvl1pPr algn="l">
              <a:lnSpc>
                <a:spcPct val="80000"/>
              </a:lnSpc>
              <a:defRPr sz="3000" b="1">
                <a:solidFill>
                  <a:srgbClr val="233139"/>
                </a:solidFill>
                <a:latin typeface="Open Sans"/>
                <a:cs typeface="Open Sans"/>
              </a:defRPr>
            </a:lvl1pPr>
          </a:lstStyle>
          <a:p>
            <a:r>
              <a:rPr lang="nl-NL" dirty="0"/>
              <a:t>TITEL TOEVOEGEN</a:t>
            </a:r>
          </a:p>
        </p:txBody>
      </p:sp>
      <p:sp>
        <p:nvSpPr>
          <p:cNvPr id="3" name="Tijdelijke aanduiding voor inhoud 2"/>
          <p:cNvSpPr>
            <a:spLocks noGrp="1"/>
          </p:cNvSpPr>
          <p:nvPr>
            <p:ph idx="1"/>
          </p:nvPr>
        </p:nvSpPr>
        <p:spPr>
          <a:xfrm>
            <a:off x="2131482" y="1600198"/>
            <a:ext cx="6371999" cy="4241801"/>
          </a:xfrm>
        </p:spPr>
        <p:txBody>
          <a:bodyPr/>
          <a:lstStyle>
            <a:lvl1pPr marL="342900" indent="-342900">
              <a:lnSpc>
                <a:spcPct val="120000"/>
              </a:lnSpc>
              <a:buClr>
                <a:srgbClr val="D7001F"/>
              </a:buClr>
              <a:buSzPct val="90000"/>
              <a:buFontTx/>
              <a:buBlip>
                <a:blip r:embed="rId3"/>
              </a:buBlip>
              <a:defRPr sz="2000">
                <a:solidFill>
                  <a:srgbClr val="313131"/>
                </a:solidFill>
                <a:latin typeface="Open Sans"/>
                <a:cs typeface="Open Sans"/>
              </a:defRPr>
            </a:lvl1pPr>
            <a:lvl2pPr marL="742950" indent="-285750">
              <a:lnSpc>
                <a:spcPct val="120000"/>
              </a:lnSpc>
              <a:buSzPct val="95000"/>
              <a:buFontTx/>
              <a:buBlip>
                <a:blip r:embed="rId3"/>
              </a:buBlip>
              <a:defRPr sz="2000">
                <a:solidFill>
                  <a:srgbClr val="313131"/>
                </a:solidFill>
                <a:latin typeface="Open Sans"/>
                <a:cs typeface="Open Sans"/>
              </a:defRPr>
            </a:lvl2pPr>
            <a:lvl3pPr marL="1143000" indent="-228600">
              <a:lnSpc>
                <a:spcPct val="120000"/>
              </a:lnSpc>
              <a:buSzPct val="95000"/>
              <a:buFontTx/>
              <a:buBlip>
                <a:blip r:embed="rId3"/>
              </a:buBlip>
              <a:defRPr sz="2000">
                <a:solidFill>
                  <a:srgbClr val="313131"/>
                </a:solidFill>
                <a:latin typeface="Open Sans"/>
                <a:cs typeface="Open Sans"/>
              </a:defRPr>
            </a:lvl3pPr>
            <a:lvl4pPr marL="1600200" indent="-228600">
              <a:lnSpc>
                <a:spcPct val="120000"/>
              </a:lnSpc>
              <a:buSzPct val="95000"/>
              <a:buFontTx/>
              <a:buBlip>
                <a:blip r:embed="rId3"/>
              </a:buBlip>
              <a:defRPr sz="2000">
                <a:solidFill>
                  <a:srgbClr val="313131"/>
                </a:solidFill>
                <a:latin typeface="Open Sans"/>
                <a:cs typeface="Open Sans"/>
              </a:defRPr>
            </a:lvl4pPr>
            <a:lvl5pPr marL="2057400" indent="-228600">
              <a:lnSpc>
                <a:spcPct val="120000"/>
              </a:lnSpc>
              <a:buSzPct val="95000"/>
              <a:buFontTx/>
              <a:buBlip>
                <a:blip r:embed="rId3"/>
              </a:buBlip>
              <a:defRPr sz="2000">
                <a:solidFill>
                  <a:srgbClr val="313131"/>
                </a:solidFill>
                <a:latin typeface="Open Sans"/>
                <a:cs typeface="Open Sans"/>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9" name="Afbeelding 8" descr="logo-vijfhar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0499" y="6340896"/>
            <a:ext cx="1113367" cy="261655"/>
          </a:xfrm>
          <a:prstGeom prst="rect">
            <a:avLst/>
          </a:prstGeom>
        </p:spPr>
      </p:pic>
      <p:cxnSp>
        <p:nvCxnSpPr>
          <p:cNvPr id="11" name="Rechte verbindingslijn 10"/>
          <p:cNvCxnSpPr/>
          <p:nvPr userDrawn="1"/>
        </p:nvCxnSpPr>
        <p:spPr>
          <a:xfrm>
            <a:off x="2226733" y="736605"/>
            <a:ext cx="1075267" cy="0"/>
          </a:xfrm>
          <a:prstGeom prst="line">
            <a:avLst/>
          </a:prstGeom>
          <a:ln w="38100" cmpd="sng">
            <a:solidFill>
              <a:srgbClr val="D7001F"/>
            </a:solidFill>
          </a:ln>
          <a:effectLst/>
        </p:spPr>
        <p:style>
          <a:lnRef idx="2">
            <a:schemeClr val="accent1"/>
          </a:lnRef>
          <a:fillRef idx="0">
            <a:schemeClr val="accent1"/>
          </a:fillRef>
          <a:effectRef idx="1">
            <a:schemeClr val="accent1"/>
          </a:effectRef>
          <a:fontRef idx="minor">
            <a:schemeClr val="tx1"/>
          </a:fontRef>
        </p:style>
      </p:cxnSp>
      <p:sp>
        <p:nvSpPr>
          <p:cNvPr id="13" name="Tekstvak 12"/>
          <p:cNvSpPr txBox="1"/>
          <p:nvPr userDrawn="1"/>
        </p:nvSpPr>
        <p:spPr>
          <a:xfrm>
            <a:off x="7180004" y="65942"/>
            <a:ext cx="1697901" cy="246221"/>
          </a:xfrm>
          <a:prstGeom prst="rect">
            <a:avLst/>
          </a:prstGeom>
          <a:noFill/>
        </p:spPr>
        <p:txBody>
          <a:bodyPr wrap="none" rtlCol="0">
            <a:spAutoFit/>
          </a:bodyPr>
          <a:lstStyle/>
          <a:p>
            <a:pPr algn="ctr"/>
            <a:r>
              <a:rPr lang="nl-NL" sz="1000" kern="1200" dirty="0">
                <a:solidFill>
                  <a:srgbClr val="DDDDDD"/>
                </a:solidFill>
                <a:latin typeface="Open Sans"/>
                <a:ea typeface="+mn-ea"/>
                <a:cs typeface="Open Sans"/>
              </a:rPr>
              <a:t>© Copyright 2016 Vijfhart</a:t>
            </a:r>
            <a:endParaRPr lang="nl-NL" sz="1000" dirty="0">
              <a:solidFill>
                <a:srgbClr val="DDDDDD"/>
              </a:solidFill>
              <a:latin typeface="Open Sans"/>
              <a:cs typeface="Open Sans"/>
            </a:endParaRPr>
          </a:p>
        </p:txBody>
      </p:sp>
      <p:sp>
        <p:nvSpPr>
          <p:cNvPr id="15" name="Tekstvak 14"/>
          <p:cNvSpPr txBox="1"/>
          <p:nvPr userDrawn="1"/>
        </p:nvSpPr>
        <p:spPr>
          <a:xfrm>
            <a:off x="5009847" y="6348590"/>
            <a:ext cx="604762" cy="276999"/>
          </a:xfrm>
          <a:prstGeom prst="rect">
            <a:avLst/>
          </a:prstGeom>
          <a:noFill/>
        </p:spPr>
        <p:txBody>
          <a:bodyPr wrap="square" rtlCol="0" anchor="ctr">
            <a:spAutoFit/>
          </a:bodyPr>
          <a:lstStyle/>
          <a:p>
            <a:pPr algn="ctr"/>
            <a:fld id="{2F789BD1-9424-7C47-B020-DB2F3A9FE8A1}" type="slidenum">
              <a:rPr lang="nl-NL" sz="1200" smtClean="0">
                <a:solidFill>
                  <a:schemeClr val="bg1">
                    <a:lumMod val="65000"/>
                  </a:schemeClr>
                </a:solidFill>
                <a:latin typeface="Open Sans"/>
                <a:cs typeface="Open Sans"/>
              </a:rPr>
              <a:pPr algn="ctr"/>
              <a:t>‹nr.›</a:t>
            </a:fld>
            <a:endParaRPr lang="nl-NL" sz="1200" dirty="0">
              <a:solidFill>
                <a:schemeClr val="bg1">
                  <a:lumMod val="65000"/>
                </a:schemeClr>
              </a:solidFill>
              <a:latin typeface="Open Sans"/>
              <a:cs typeface="Open Sans"/>
            </a:endParaRPr>
          </a:p>
        </p:txBody>
      </p:sp>
      <p:sp>
        <p:nvSpPr>
          <p:cNvPr id="18" name="Tijdelijke aanduiding voor afbeelding 2"/>
          <p:cNvSpPr>
            <a:spLocks noGrp="1"/>
          </p:cNvSpPr>
          <p:nvPr>
            <p:ph type="pic" sz="quarter" idx="16" hasCustomPrompt="1"/>
          </p:nvPr>
        </p:nvSpPr>
        <p:spPr>
          <a:xfrm>
            <a:off x="7599585" y="6229652"/>
            <a:ext cx="1207406" cy="495300"/>
          </a:xfrm>
        </p:spPr>
        <p:txBody>
          <a:bodyPr anchor="ctr">
            <a:noAutofit/>
          </a:bodyPr>
          <a:lstStyle>
            <a:lvl1pPr marL="0" indent="0" algn="ctr">
              <a:buNone/>
              <a:defRPr sz="900" baseline="0">
                <a:solidFill>
                  <a:schemeClr val="bg1">
                    <a:lumMod val="50000"/>
                  </a:schemeClr>
                </a:solidFill>
                <a:latin typeface="Open Sans"/>
                <a:cs typeface="Open Sans"/>
              </a:defRPr>
            </a:lvl1pPr>
          </a:lstStyle>
          <a:p>
            <a:r>
              <a:rPr lang="nl-NL" dirty="0"/>
              <a:t>Dubbelklik om logo toe te voegen</a:t>
            </a:r>
          </a:p>
        </p:txBody>
      </p:sp>
    </p:spTree>
    <p:extLst>
      <p:ext uri="{BB962C8B-B14F-4D97-AF65-F5344CB8AC3E}">
        <p14:creationId xmlns:p14="http://schemas.microsoft.com/office/powerpoint/2010/main" val="1423511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6" name="Afbeelding 5" descr="bg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jdelijke aanduiding voor voettekst 1"/>
          <p:cNvSpPr>
            <a:spLocks noGrp="1"/>
          </p:cNvSpPr>
          <p:nvPr>
            <p:ph type="ftr" sz="quarter" idx="15"/>
          </p:nvPr>
        </p:nvSpPr>
        <p:spPr>
          <a:xfrm>
            <a:off x="1703388" y="6356350"/>
            <a:ext cx="3240000" cy="365125"/>
          </a:xfrm>
        </p:spPr>
        <p:txBody>
          <a:bodyPr anchor="t"/>
          <a:lstStyle>
            <a:lvl1pPr algn="l">
              <a:defRPr>
                <a:solidFill>
                  <a:srgbClr val="D7001F"/>
                </a:solidFill>
                <a:latin typeface="Open Sans"/>
                <a:cs typeface="Open Sans"/>
              </a:defRPr>
            </a:lvl1pPr>
          </a:lstStyle>
          <a:p>
            <a:r>
              <a:rPr lang="nl-NL" dirty="0"/>
              <a:t>DevOps CI/CD Overview</a:t>
            </a:r>
          </a:p>
        </p:txBody>
      </p:sp>
      <p:sp>
        <p:nvSpPr>
          <p:cNvPr id="7" name="Titel 1"/>
          <p:cNvSpPr>
            <a:spLocks noGrp="1"/>
          </p:cNvSpPr>
          <p:nvPr>
            <p:ph type="title" hasCustomPrompt="1"/>
          </p:nvPr>
        </p:nvSpPr>
        <p:spPr>
          <a:xfrm>
            <a:off x="2131481" y="951969"/>
            <a:ext cx="6372000" cy="422805"/>
          </a:xfrm>
        </p:spPr>
        <p:txBody>
          <a:bodyPr anchor="t">
            <a:noAutofit/>
          </a:bodyPr>
          <a:lstStyle>
            <a:lvl1pPr algn="l">
              <a:lnSpc>
                <a:spcPct val="80000"/>
              </a:lnSpc>
              <a:defRPr sz="3000" b="1">
                <a:solidFill>
                  <a:srgbClr val="233139"/>
                </a:solidFill>
                <a:latin typeface="Open Sans"/>
                <a:cs typeface="Open Sans"/>
              </a:defRPr>
            </a:lvl1pPr>
          </a:lstStyle>
          <a:p>
            <a:r>
              <a:rPr lang="nl-NL" dirty="0"/>
              <a:t>TITEL TOEVOEGEN</a:t>
            </a:r>
          </a:p>
        </p:txBody>
      </p:sp>
      <p:pic>
        <p:nvPicPr>
          <p:cNvPr id="12" name="Afbeelding 11" descr="logo-vijfhar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0499" y="6340896"/>
            <a:ext cx="1113367" cy="261655"/>
          </a:xfrm>
          <a:prstGeom prst="rect">
            <a:avLst/>
          </a:prstGeom>
        </p:spPr>
      </p:pic>
      <p:cxnSp>
        <p:nvCxnSpPr>
          <p:cNvPr id="13" name="Rechte verbindingslijn 12"/>
          <p:cNvCxnSpPr/>
          <p:nvPr userDrawn="1"/>
        </p:nvCxnSpPr>
        <p:spPr>
          <a:xfrm>
            <a:off x="2226733" y="736605"/>
            <a:ext cx="1075267" cy="0"/>
          </a:xfrm>
          <a:prstGeom prst="line">
            <a:avLst/>
          </a:prstGeom>
          <a:ln w="38100" cmpd="sng">
            <a:solidFill>
              <a:srgbClr val="D7001F"/>
            </a:solidFill>
          </a:ln>
          <a:effectLst/>
        </p:spPr>
        <p:style>
          <a:lnRef idx="2">
            <a:schemeClr val="accent1"/>
          </a:lnRef>
          <a:fillRef idx="0">
            <a:schemeClr val="accent1"/>
          </a:fillRef>
          <a:effectRef idx="1">
            <a:schemeClr val="accent1"/>
          </a:effectRef>
          <a:fontRef idx="minor">
            <a:schemeClr val="tx1"/>
          </a:fontRef>
        </p:style>
      </p:cxnSp>
      <p:sp>
        <p:nvSpPr>
          <p:cNvPr id="18" name="Tijdelijke aanduiding voor tekst 17"/>
          <p:cNvSpPr>
            <a:spLocks noGrp="1"/>
          </p:cNvSpPr>
          <p:nvPr>
            <p:ph type="body" sz="quarter" idx="14"/>
          </p:nvPr>
        </p:nvSpPr>
        <p:spPr>
          <a:xfrm>
            <a:off x="2131481" y="1611311"/>
            <a:ext cx="6372000" cy="4241272"/>
          </a:xfrm>
        </p:spPr>
        <p:txBody>
          <a:bodyPr>
            <a:normAutofit/>
          </a:bodyPr>
          <a:lstStyle>
            <a:lvl1pPr marL="0" indent="0">
              <a:lnSpc>
                <a:spcPct val="120000"/>
              </a:lnSpc>
              <a:buNone/>
              <a:defRPr sz="2000">
                <a:solidFill>
                  <a:srgbClr val="313131"/>
                </a:solidFill>
                <a:latin typeface="Open Sans"/>
                <a:cs typeface="Open Sans"/>
              </a:defRPr>
            </a:lvl1pPr>
          </a:lstStyle>
          <a:p>
            <a:pPr lvl="0"/>
            <a:r>
              <a:rPr lang="nl-NL" dirty="0"/>
              <a:t>Klik om de tekststijl van het model te bewerken</a:t>
            </a:r>
          </a:p>
        </p:txBody>
      </p:sp>
      <p:sp>
        <p:nvSpPr>
          <p:cNvPr id="17" name="Tekstvak 16"/>
          <p:cNvSpPr txBox="1"/>
          <p:nvPr userDrawn="1"/>
        </p:nvSpPr>
        <p:spPr>
          <a:xfrm>
            <a:off x="7180004" y="65942"/>
            <a:ext cx="1697901" cy="246221"/>
          </a:xfrm>
          <a:prstGeom prst="rect">
            <a:avLst/>
          </a:prstGeom>
          <a:noFill/>
        </p:spPr>
        <p:txBody>
          <a:bodyPr wrap="none" rtlCol="0">
            <a:spAutoFit/>
          </a:bodyPr>
          <a:lstStyle/>
          <a:p>
            <a:pPr algn="ctr"/>
            <a:r>
              <a:rPr lang="nl-NL" sz="1000" kern="1200" dirty="0">
                <a:solidFill>
                  <a:srgbClr val="DDDDDD"/>
                </a:solidFill>
                <a:latin typeface="Open Sans"/>
                <a:ea typeface="+mn-ea"/>
                <a:cs typeface="Open Sans"/>
              </a:rPr>
              <a:t>© Copyright 2016 Vijfhart</a:t>
            </a:r>
            <a:endParaRPr lang="nl-NL" sz="1000" dirty="0">
              <a:solidFill>
                <a:srgbClr val="DDDDDD"/>
              </a:solidFill>
              <a:latin typeface="Open Sans"/>
              <a:cs typeface="Open Sans"/>
            </a:endParaRPr>
          </a:p>
        </p:txBody>
      </p:sp>
      <p:sp>
        <p:nvSpPr>
          <p:cNvPr id="21" name="Tekstvak 20"/>
          <p:cNvSpPr txBox="1"/>
          <p:nvPr userDrawn="1"/>
        </p:nvSpPr>
        <p:spPr>
          <a:xfrm>
            <a:off x="5009847" y="6348590"/>
            <a:ext cx="604762" cy="276999"/>
          </a:xfrm>
          <a:prstGeom prst="rect">
            <a:avLst/>
          </a:prstGeom>
          <a:noFill/>
        </p:spPr>
        <p:txBody>
          <a:bodyPr wrap="square" rtlCol="0" anchor="ctr">
            <a:spAutoFit/>
          </a:bodyPr>
          <a:lstStyle/>
          <a:p>
            <a:pPr algn="ctr"/>
            <a:fld id="{2F789BD1-9424-7C47-B020-DB2F3A9FE8A1}" type="slidenum">
              <a:rPr lang="nl-NL" sz="1200" smtClean="0">
                <a:solidFill>
                  <a:schemeClr val="bg1">
                    <a:lumMod val="65000"/>
                  </a:schemeClr>
                </a:solidFill>
                <a:latin typeface="Open Sans"/>
                <a:cs typeface="Open Sans"/>
              </a:rPr>
              <a:pPr algn="ctr"/>
              <a:t>‹nr.›</a:t>
            </a:fld>
            <a:endParaRPr lang="nl-NL" sz="1200" dirty="0">
              <a:solidFill>
                <a:schemeClr val="bg1">
                  <a:lumMod val="65000"/>
                </a:schemeClr>
              </a:solidFill>
              <a:latin typeface="Open Sans"/>
              <a:cs typeface="Open Sans"/>
            </a:endParaRPr>
          </a:p>
        </p:txBody>
      </p:sp>
      <p:sp>
        <p:nvSpPr>
          <p:cNvPr id="23" name="Tijdelijke aanduiding voor afbeelding 2"/>
          <p:cNvSpPr>
            <a:spLocks noGrp="1"/>
          </p:cNvSpPr>
          <p:nvPr>
            <p:ph type="pic" sz="quarter" idx="16" hasCustomPrompt="1"/>
          </p:nvPr>
        </p:nvSpPr>
        <p:spPr>
          <a:xfrm>
            <a:off x="7599585" y="6229652"/>
            <a:ext cx="1207406" cy="495300"/>
          </a:xfrm>
        </p:spPr>
        <p:txBody>
          <a:bodyPr anchor="ctr">
            <a:noAutofit/>
          </a:bodyPr>
          <a:lstStyle>
            <a:lvl1pPr marL="0" indent="0" algn="ctr">
              <a:buNone/>
              <a:defRPr sz="900" baseline="0">
                <a:solidFill>
                  <a:schemeClr val="bg1">
                    <a:lumMod val="50000"/>
                  </a:schemeClr>
                </a:solidFill>
                <a:latin typeface="Open Sans"/>
                <a:cs typeface="Open Sans"/>
              </a:defRPr>
            </a:lvl1pPr>
          </a:lstStyle>
          <a:p>
            <a:r>
              <a:rPr lang="nl-NL" dirty="0"/>
              <a:t>Dubbelklik om logo toe te voegen</a:t>
            </a:r>
          </a:p>
        </p:txBody>
      </p:sp>
    </p:spTree>
    <p:extLst>
      <p:ext uri="{BB962C8B-B14F-4D97-AF65-F5344CB8AC3E}">
        <p14:creationId xmlns:p14="http://schemas.microsoft.com/office/powerpoint/2010/main" val="1343047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pic>
        <p:nvPicPr>
          <p:cNvPr id="7" name="Afbeelding 6" descr="bg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jdelijke aanduiding voor voettekst 2"/>
          <p:cNvSpPr>
            <a:spLocks noGrp="1"/>
          </p:cNvSpPr>
          <p:nvPr>
            <p:ph type="ftr" sz="quarter" idx="15"/>
          </p:nvPr>
        </p:nvSpPr>
        <p:spPr>
          <a:xfrm>
            <a:off x="1703388" y="6356350"/>
            <a:ext cx="3240000" cy="365126"/>
          </a:xfrm>
        </p:spPr>
        <p:txBody>
          <a:bodyPr anchor="t"/>
          <a:lstStyle>
            <a:lvl1pPr algn="l">
              <a:defRPr sz="1200">
                <a:solidFill>
                  <a:srgbClr val="D7001F"/>
                </a:solidFill>
                <a:latin typeface="Open Sans"/>
                <a:cs typeface="Open Sans"/>
              </a:defRPr>
            </a:lvl1pPr>
          </a:lstStyle>
          <a:p>
            <a:r>
              <a:rPr lang="nl-NL" dirty="0"/>
              <a:t>DevOps CI/CD Overview</a:t>
            </a:r>
          </a:p>
        </p:txBody>
      </p:sp>
      <p:sp>
        <p:nvSpPr>
          <p:cNvPr id="17" name="Tijdelijke aanduiding voor afbeelding 16"/>
          <p:cNvSpPr>
            <a:spLocks noGrp="1"/>
          </p:cNvSpPr>
          <p:nvPr>
            <p:ph type="pic" sz="quarter" idx="14" hasCustomPrompt="1"/>
          </p:nvPr>
        </p:nvSpPr>
        <p:spPr>
          <a:xfrm>
            <a:off x="2131481" y="1600199"/>
            <a:ext cx="6372000" cy="4140000"/>
          </a:xfrm>
        </p:spPr>
        <p:txBody>
          <a:bodyPr anchor="ctr"/>
          <a:lstStyle>
            <a:lvl1pPr marL="0" indent="0" algn="ctr">
              <a:buFontTx/>
              <a:buNone/>
              <a:defRPr b="1" i="0" baseline="0">
                <a:latin typeface="Open Sans"/>
                <a:cs typeface="Open Sans"/>
              </a:defRPr>
            </a:lvl1pPr>
          </a:lstStyle>
          <a:p>
            <a:r>
              <a:rPr lang="nl-NL" dirty="0"/>
              <a:t>Dubbelklik om afbeelding </a:t>
            </a:r>
          </a:p>
          <a:p>
            <a:r>
              <a:rPr lang="nl-NL" dirty="0"/>
              <a:t>toe te voegen</a:t>
            </a:r>
          </a:p>
        </p:txBody>
      </p:sp>
      <p:sp>
        <p:nvSpPr>
          <p:cNvPr id="8" name="Titel 1"/>
          <p:cNvSpPr>
            <a:spLocks noGrp="1"/>
          </p:cNvSpPr>
          <p:nvPr>
            <p:ph type="title" hasCustomPrompt="1"/>
          </p:nvPr>
        </p:nvSpPr>
        <p:spPr>
          <a:xfrm>
            <a:off x="2131481" y="951969"/>
            <a:ext cx="6372000" cy="422805"/>
          </a:xfrm>
        </p:spPr>
        <p:txBody>
          <a:bodyPr anchor="t">
            <a:noAutofit/>
          </a:bodyPr>
          <a:lstStyle>
            <a:lvl1pPr algn="l">
              <a:lnSpc>
                <a:spcPct val="80000"/>
              </a:lnSpc>
              <a:defRPr sz="3000" b="1">
                <a:solidFill>
                  <a:srgbClr val="233139"/>
                </a:solidFill>
                <a:latin typeface="Open Sans"/>
                <a:cs typeface="Open Sans"/>
              </a:defRPr>
            </a:lvl1pPr>
          </a:lstStyle>
          <a:p>
            <a:r>
              <a:rPr lang="nl-NL" dirty="0"/>
              <a:t>TITEL TOEVOEGEN</a:t>
            </a:r>
          </a:p>
        </p:txBody>
      </p:sp>
      <p:pic>
        <p:nvPicPr>
          <p:cNvPr id="13" name="Afbeelding 12" descr="logo-vijfhar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0499" y="6340896"/>
            <a:ext cx="1113367" cy="261655"/>
          </a:xfrm>
          <a:prstGeom prst="rect">
            <a:avLst/>
          </a:prstGeom>
        </p:spPr>
      </p:pic>
      <p:cxnSp>
        <p:nvCxnSpPr>
          <p:cNvPr id="14" name="Rechte verbindingslijn 13"/>
          <p:cNvCxnSpPr/>
          <p:nvPr userDrawn="1"/>
        </p:nvCxnSpPr>
        <p:spPr>
          <a:xfrm>
            <a:off x="2226733" y="736605"/>
            <a:ext cx="1075267" cy="0"/>
          </a:xfrm>
          <a:prstGeom prst="line">
            <a:avLst/>
          </a:prstGeom>
          <a:ln w="38100" cmpd="sng">
            <a:solidFill>
              <a:srgbClr val="D7001F"/>
            </a:solidFill>
          </a:ln>
          <a:effectLst/>
        </p:spPr>
        <p:style>
          <a:lnRef idx="2">
            <a:schemeClr val="accent1"/>
          </a:lnRef>
          <a:fillRef idx="0">
            <a:schemeClr val="accent1"/>
          </a:fillRef>
          <a:effectRef idx="1">
            <a:schemeClr val="accent1"/>
          </a:effectRef>
          <a:fontRef idx="minor">
            <a:schemeClr val="tx1"/>
          </a:fontRef>
        </p:style>
      </p:cxnSp>
      <p:sp>
        <p:nvSpPr>
          <p:cNvPr id="2" name="Tekstvak 1"/>
          <p:cNvSpPr txBox="1"/>
          <p:nvPr userDrawn="1"/>
        </p:nvSpPr>
        <p:spPr>
          <a:xfrm>
            <a:off x="7180004" y="65942"/>
            <a:ext cx="1697901" cy="246221"/>
          </a:xfrm>
          <a:prstGeom prst="rect">
            <a:avLst/>
          </a:prstGeom>
          <a:noFill/>
        </p:spPr>
        <p:txBody>
          <a:bodyPr wrap="none" rtlCol="0">
            <a:spAutoFit/>
          </a:bodyPr>
          <a:lstStyle/>
          <a:p>
            <a:pPr algn="ctr"/>
            <a:r>
              <a:rPr lang="nl-NL" sz="1000" kern="1200" dirty="0">
                <a:solidFill>
                  <a:srgbClr val="DDDDDD"/>
                </a:solidFill>
                <a:latin typeface="Open Sans"/>
                <a:ea typeface="+mn-ea"/>
                <a:cs typeface="Open Sans"/>
              </a:rPr>
              <a:t>© Copyright 2016 Vijfhart</a:t>
            </a:r>
            <a:endParaRPr lang="nl-NL" sz="1000" dirty="0">
              <a:solidFill>
                <a:srgbClr val="DDDDDD"/>
              </a:solidFill>
              <a:latin typeface="Open Sans"/>
              <a:cs typeface="Open Sans"/>
            </a:endParaRPr>
          </a:p>
        </p:txBody>
      </p:sp>
      <p:sp>
        <p:nvSpPr>
          <p:cNvPr id="18" name="Tekstvak 17"/>
          <p:cNvSpPr txBox="1"/>
          <p:nvPr userDrawn="1"/>
        </p:nvSpPr>
        <p:spPr>
          <a:xfrm>
            <a:off x="5009847" y="6348590"/>
            <a:ext cx="604762" cy="276999"/>
          </a:xfrm>
          <a:prstGeom prst="rect">
            <a:avLst/>
          </a:prstGeom>
          <a:noFill/>
        </p:spPr>
        <p:txBody>
          <a:bodyPr wrap="square" rtlCol="0" anchor="ctr">
            <a:spAutoFit/>
          </a:bodyPr>
          <a:lstStyle/>
          <a:p>
            <a:pPr algn="ctr"/>
            <a:fld id="{2F789BD1-9424-7C47-B020-DB2F3A9FE8A1}" type="slidenum">
              <a:rPr lang="nl-NL" sz="1200" smtClean="0">
                <a:solidFill>
                  <a:schemeClr val="bg1">
                    <a:lumMod val="65000"/>
                  </a:schemeClr>
                </a:solidFill>
                <a:latin typeface="Open Sans"/>
                <a:cs typeface="Open Sans"/>
              </a:rPr>
              <a:pPr algn="ctr"/>
              <a:t>‹nr.›</a:t>
            </a:fld>
            <a:endParaRPr lang="nl-NL" sz="1200" dirty="0">
              <a:solidFill>
                <a:schemeClr val="bg1">
                  <a:lumMod val="65000"/>
                </a:schemeClr>
              </a:solidFill>
              <a:latin typeface="Open Sans"/>
              <a:cs typeface="Open Sans"/>
            </a:endParaRPr>
          </a:p>
        </p:txBody>
      </p:sp>
      <p:sp>
        <p:nvSpPr>
          <p:cNvPr id="20" name="Tijdelijke aanduiding voor afbeelding 2"/>
          <p:cNvSpPr>
            <a:spLocks noGrp="1"/>
          </p:cNvSpPr>
          <p:nvPr>
            <p:ph type="pic" sz="quarter" idx="16" hasCustomPrompt="1"/>
          </p:nvPr>
        </p:nvSpPr>
        <p:spPr>
          <a:xfrm>
            <a:off x="7599585" y="6229652"/>
            <a:ext cx="1207406" cy="495300"/>
          </a:xfrm>
        </p:spPr>
        <p:txBody>
          <a:bodyPr anchor="ctr">
            <a:noAutofit/>
          </a:bodyPr>
          <a:lstStyle>
            <a:lvl1pPr marL="0" indent="0" algn="ctr">
              <a:buNone/>
              <a:defRPr sz="900" baseline="0">
                <a:solidFill>
                  <a:schemeClr val="bg1">
                    <a:lumMod val="50000"/>
                  </a:schemeClr>
                </a:solidFill>
                <a:latin typeface="Open Sans"/>
                <a:cs typeface="Open Sans"/>
              </a:defRPr>
            </a:lvl1pPr>
          </a:lstStyle>
          <a:p>
            <a:r>
              <a:rPr lang="nl-NL" dirty="0"/>
              <a:t>Dubbelklik om logo toe te voegen</a:t>
            </a:r>
          </a:p>
        </p:txBody>
      </p:sp>
    </p:spTree>
    <p:extLst>
      <p:ext uri="{BB962C8B-B14F-4D97-AF65-F5344CB8AC3E}">
        <p14:creationId xmlns:p14="http://schemas.microsoft.com/office/powerpoint/2010/main" val="24536098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pic>
        <p:nvPicPr>
          <p:cNvPr id="6" name="Afbeelding 5" descr="leegbg.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7" name="Afbeelding 6" descr="logo-vijfhar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0499" y="6340896"/>
            <a:ext cx="1113367" cy="261655"/>
          </a:xfrm>
          <a:prstGeom prst="rect">
            <a:avLst/>
          </a:prstGeom>
        </p:spPr>
      </p:pic>
    </p:spTree>
    <p:extLst>
      <p:ext uri="{BB962C8B-B14F-4D97-AF65-F5344CB8AC3E}">
        <p14:creationId xmlns:p14="http://schemas.microsoft.com/office/powerpoint/2010/main" val="2022436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eg | Met wit vlak">
    <p:spTree>
      <p:nvGrpSpPr>
        <p:cNvPr id="1" name=""/>
        <p:cNvGrpSpPr/>
        <p:nvPr/>
      </p:nvGrpSpPr>
      <p:grpSpPr>
        <a:xfrm>
          <a:off x="0" y="0"/>
          <a:ext cx="0" cy="0"/>
          <a:chOff x="0" y="0"/>
          <a:chExt cx="0" cy="0"/>
        </a:xfrm>
      </p:grpSpPr>
      <p:pic>
        <p:nvPicPr>
          <p:cNvPr id="6" name="Afbeelding 5" descr="bg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7" name="Afbeelding 6" descr="logo-vijfhar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0499" y="6340896"/>
            <a:ext cx="1113367" cy="261655"/>
          </a:xfrm>
          <a:prstGeom prst="rect">
            <a:avLst/>
          </a:prstGeom>
        </p:spPr>
      </p:pic>
    </p:spTree>
    <p:extLst>
      <p:ext uri="{BB962C8B-B14F-4D97-AF65-F5344CB8AC3E}">
        <p14:creationId xmlns:p14="http://schemas.microsoft.com/office/powerpoint/2010/main" val="2013148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Leeg | Met voettekst">
    <p:spTree>
      <p:nvGrpSpPr>
        <p:cNvPr id="1" name=""/>
        <p:cNvGrpSpPr/>
        <p:nvPr/>
      </p:nvGrpSpPr>
      <p:grpSpPr>
        <a:xfrm>
          <a:off x="0" y="0"/>
          <a:ext cx="0" cy="0"/>
          <a:chOff x="0" y="0"/>
          <a:chExt cx="0" cy="0"/>
        </a:xfrm>
      </p:grpSpPr>
      <p:pic>
        <p:nvPicPr>
          <p:cNvPr id="7" name="Afbeelding 6" descr="bg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kstvak 4"/>
          <p:cNvSpPr txBox="1"/>
          <p:nvPr userDrawn="1"/>
        </p:nvSpPr>
        <p:spPr>
          <a:xfrm>
            <a:off x="5009847" y="6348590"/>
            <a:ext cx="604762" cy="276999"/>
          </a:xfrm>
          <a:prstGeom prst="rect">
            <a:avLst/>
          </a:prstGeom>
          <a:noFill/>
        </p:spPr>
        <p:txBody>
          <a:bodyPr wrap="square" rtlCol="0" anchor="ctr">
            <a:spAutoFit/>
          </a:bodyPr>
          <a:lstStyle/>
          <a:p>
            <a:pPr algn="ctr"/>
            <a:fld id="{2F789BD1-9424-7C47-B020-DB2F3A9FE8A1}" type="slidenum">
              <a:rPr lang="nl-NL" sz="1200" smtClean="0">
                <a:solidFill>
                  <a:schemeClr val="bg1">
                    <a:lumMod val="65000"/>
                  </a:schemeClr>
                </a:solidFill>
                <a:latin typeface="Open Sans"/>
                <a:cs typeface="Open Sans"/>
              </a:rPr>
              <a:pPr algn="ctr"/>
              <a:t>‹nr.›</a:t>
            </a:fld>
            <a:endParaRPr lang="nl-NL" sz="1200" dirty="0">
              <a:solidFill>
                <a:schemeClr val="bg1">
                  <a:lumMod val="65000"/>
                </a:schemeClr>
              </a:solidFill>
              <a:latin typeface="Open Sans"/>
              <a:cs typeface="Open Sans"/>
            </a:endParaRPr>
          </a:p>
        </p:txBody>
      </p:sp>
      <p:sp>
        <p:nvSpPr>
          <p:cNvPr id="6" name="Tijdelijke aanduiding voor voettekst 2"/>
          <p:cNvSpPr>
            <a:spLocks noGrp="1"/>
          </p:cNvSpPr>
          <p:nvPr>
            <p:ph type="ftr" sz="quarter" idx="15"/>
          </p:nvPr>
        </p:nvSpPr>
        <p:spPr>
          <a:xfrm>
            <a:off x="1703388" y="6356350"/>
            <a:ext cx="3240000" cy="365126"/>
          </a:xfrm>
        </p:spPr>
        <p:txBody>
          <a:bodyPr anchor="t"/>
          <a:lstStyle>
            <a:lvl1pPr algn="l">
              <a:defRPr sz="1200">
                <a:solidFill>
                  <a:srgbClr val="D7001F"/>
                </a:solidFill>
                <a:latin typeface="Open Sans"/>
                <a:cs typeface="Open Sans"/>
              </a:defRPr>
            </a:lvl1pPr>
          </a:lstStyle>
          <a:p>
            <a:r>
              <a:rPr lang="nl-NL" dirty="0"/>
              <a:t>DevOps CI/CD Overview</a:t>
            </a:r>
          </a:p>
        </p:txBody>
      </p:sp>
      <p:pic>
        <p:nvPicPr>
          <p:cNvPr id="8" name="Afbeelding 7" descr="logo-vijfhar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0499" y="6340896"/>
            <a:ext cx="1113367" cy="261655"/>
          </a:xfrm>
          <a:prstGeom prst="rect">
            <a:avLst/>
          </a:prstGeom>
        </p:spPr>
      </p:pic>
      <p:cxnSp>
        <p:nvCxnSpPr>
          <p:cNvPr id="9" name="Rechte verbindingslijn 8"/>
          <p:cNvCxnSpPr/>
          <p:nvPr userDrawn="1"/>
        </p:nvCxnSpPr>
        <p:spPr>
          <a:xfrm>
            <a:off x="2226733" y="736605"/>
            <a:ext cx="1075267" cy="0"/>
          </a:xfrm>
          <a:prstGeom prst="line">
            <a:avLst/>
          </a:prstGeom>
          <a:ln w="38100" cmpd="sng">
            <a:solidFill>
              <a:srgbClr val="D7001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0573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pic>
        <p:nvPicPr>
          <p:cNvPr id="6" name="Afbeelding 5" descr="zijbalk.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500188" cy="6858000"/>
          </a:xfrm>
          <a:prstGeom prst="rect">
            <a:avLst/>
          </a:prstGeom>
        </p:spPr>
      </p:pic>
      <p:sp>
        <p:nvSpPr>
          <p:cNvPr id="12" name="Tijdelijke aanduiding voor afbeelding 11"/>
          <p:cNvSpPr>
            <a:spLocks noGrp="1"/>
          </p:cNvSpPr>
          <p:nvPr>
            <p:ph type="pic" sz="quarter" idx="13" hasCustomPrompt="1"/>
          </p:nvPr>
        </p:nvSpPr>
        <p:spPr>
          <a:xfrm>
            <a:off x="1500188" y="1"/>
            <a:ext cx="7643812" cy="6858000"/>
          </a:xfrm>
        </p:spPr>
        <p:txBody>
          <a:bodyPr anchor="ctr"/>
          <a:lstStyle>
            <a:lvl1pPr marL="0" indent="0" algn="ctr">
              <a:buFontTx/>
              <a:buNone/>
              <a:defRPr baseline="0">
                <a:latin typeface="Open Sans"/>
                <a:cs typeface="Open Sans"/>
              </a:defRPr>
            </a:lvl1pPr>
          </a:lstStyle>
          <a:p>
            <a:r>
              <a:rPr lang="nl-NL" dirty="0"/>
              <a:t>Dubbelklik om afbeelding</a:t>
            </a:r>
          </a:p>
          <a:p>
            <a:r>
              <a:rPr lang="nl-NL" dirty="0"/>
              <a:t>toe te voegen</a:t>
            </a:r>
          </a:p>
        </p:txBody>
      </p:sp>
      <p:pic>
        <p:nvPicPr>
          <p:cNvPr id="7" name="Afbeelding 6" descr="logo-vijfhar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0499" y="6340896"/>
            <a:ext cx="1113367" cy="261655"/>
          </a:xfrm>
          <a:prstGeom prst="rect">
            <a:avLst/>
          </a:prstGeom>
        </p:spPr>
      </p:pic>
    </p:spTree>
    <p:extLst>
      <p:ext uri="{BB962C8B-B14F-4D97-AF65-F5344CB8AC3E}">
        <p14:creationId xmlns:p14="http://schemas.microsoft.com/office/powerpoint/2010/main" val="3186777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 Rode rand">
    <p:spTree>
      <p:nvGrpSpPr>
        <p:cNvPr id="1" name=""/>
        <p:cNvGrpSpPr/>
        <p:nvPr/>
      </p:nvGrpSpPr>
      <p:grpSpPr>
        <a:xfrm>
          <a:off x="0" y="0"/>
          <a:ext cx="0" cy="0"/>
          <a:chOff x="0" y="0"/>
          <a:chExt cx="0" cy="0"/>
        </a:xfrm>
      </p:grpSpPr>
      <p:pic>
        <p:nvPicPr>
          <p:cNvPr id="8" name="Afbeelding 7" descr="slide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08771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dia | Blauwe rand">
    <p:spTree>
      <p:nvGrpSpPr>
        <p:cNvPr id="1" name=""/>
        <p:cNvGrpSpPr/>
        <p:nvPr/>
      </p:nvGrpSpPr>
      <p:grpSpPr>
        <a:xfrm>
          <a:off x="0" y="0"/>
          <a:ext cx="0" cy="0"/>
          <a:chOff x="0" y="0"/>
          <a:chExt cx="0" cy="0"/>
        </a:xfrm>
      </p:grpSpPr>
      <p:pic>
        <p:nvPicPr>
          <p:cNvPr id="6" name="Afbeelding 5" descr="slide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4062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ode achtergrond">
    <p:spTree>
      <p:nvGrpSpPr>
        <p:cNvPr id="1" name=""/>
        <p:cNvGrpSpPr/>
        <p:nvPr/>
      </p:nvGrpSpPr>
      <p:grpSpPr>
        <a:xfrm>
          <a:off x="0" y="0"/>
          <a:ext cx="0" cy="0"/>
          <a:chOff x="0" y="0"/>
          <a:chExt cx="0" cy="0"/>
        </a:xfrm>
      </p:grpSpPr>
      <p:pic>
        <p:nvPicPr>
          <p:cNvPr id="6" name="Afbeelding 5" descr="slide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el 1"/>
          <p:cNvSpPr>
            <a:spLocks noGrp="1"/>
          </p:cNvSpPr>
          <p:nvPr>
            <p:ph type="ctrTitle" hasCustomPrompt="1"/>
          </p:nvPr>
        </p:nvSpPr>
        <p:spPr>
          <a:xfrm>
            <a:off x="1273580" y="3048307"/>
            <a:ext cx="6588326" cy="616550"/>
          </a:xfrm>
        </p:spPr>
        <p:txBody>
          <a:bodyPr anchor="t">
            <a:normAutofit/>
          </a:bodyPr>
          <a:lstStyle>
            <a:lvl1pPr algn="l">
              <a:defRPr sz="3400" b="1" i="0">
                <a:solidFill>
                  <a:schemeClr val="bg1"/>
                </a:solidFill>
                <a:latin typeface="Open Sans"/>
                <a:cs typeface="Open Sans"/>
              </a:defRPr>
            </a:lvl1pPr>
          </a:lstStyle>
          <a:p>
            <a:r>
              <a:rPr lang="nl-NL" dirty="0"/>
              <a:t>TITEL TOEVOEGEN</a:t>
            </a:r>
          </a:p>
        </p:txBody>
      </p:sp>
      <p:cxnSp>
        <p:nvCxnSpPr>
          <p:cNvPr id="8" name="Rechte verbindingslijn 7"/>
          <p:cNvCxnSpPr/>
          <p:nvPr userDrawn="1"/>
        </p:nvCxnSpPr>
        <p:spPr>
          <a:xfrm>
            <a:off x="1364948" y="2935071"/>
            <a:ext cx="1075267"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Afbeelding 8" descr="ikwi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4948" y="2025491"/>
            <a:ext cx="609600" cy="609600"/>
          </a:xfrm>
          <a:prstGeom prst="rect">
            <a:avLst/>
          </a:prstGeom>
        </p:spPr>
      </p:pic>
      <p:sp>
        <p:nvSpPr>
          <p:cNvPr id="13" name="Tijdelijke aanduiding voor tekst 12"/>
          <p:cNvSpPr>
            <a:spLocks noGrp="1"/>
          </p:cNvSpPr>
          <p:nvPr>
            <p:ph type="body" sz="quarter" idx="10" hasCustomPrompt="1"/>
          </p:nvPr>
        </p:nvSpPr>
        <p:spPr>
          <a:xfrm>
            <a:off x="1273580" y="3664858"/>
            <a:ext cx="6588326" cy="483810"/>
          </a:xfrm>
        </p:spPr>
        <p:txBody>
          <a:bodyPr>
            <a:normAutofit/>
          </a:bodyPr>
          <a:lstStyle>
            <a:lvl1pPr marL="0" indent="0">
              <a:buNone/>
              <a:defRPr sz="2000" b="1">
                <a:solidFill>
                  <a:srgbClr val="FFFFFF"/>
                </a:solidFill>
                <a:latin typeface="Open Sans"/>
                <a:cs typeface="Open Sans"/>
              </a:defRPr>
            </a:lvl1pPr>
            <a:lvl2pPr marL="457200" indent="0">
              <a:buNone/>
              <a:defRPr b="1">
                <a:solidFill>
                  <a:srgbClr val="FFFFFF"/>
                </a:solidFill>
                <a:latin typeface="Open Sans"/>
                <a:cs typeface="Open Sans"/>
              </a:defRPr>
            </a:lvl2pPr>
            <a:lvl3pPr marL="914400" indent="0">
              <a:buNone/>
              <a:defRPr b="1">
                <a:solidFill>
                  <a:srgbClr val="FFFFFF"/>
                </a:solidFill>
                <a:latin typeface="Open Sans"/>
                <a:cs typeface="Open Sans"/>
              </a:defRPr>
            </a:lvl3pPr>
            <a:lvl4pPr marL="1371600" indent="0">
              <a:buNone/>
              <a:defRPr b="1">
                <a:solidFill>
                  <a:srgbClr val="FFFFFF"/>
                </a:solidFill>
                <a:latin typeface="Open Sans"/>
                <a:cs typeface="Open Sans"/>
              </a:defRPr>
            </a:lvl4pPr>
            <a:lvl5pPr marL="1828800" indent="0">
              <a:buNone/>
              <a:defRPr b="1">
                <a:solidFill>
                  <a:srgbClr val="FFFFFF"/>
                </a:solidFill>
                <a:latin typeface="Open Sans"/>
                <a:cs typeface="Open Sans"/>
              </a:defRPr>
            </a:lvl5pPr>
          </a:lstStyle>
          <a:p>
            <a:pPr lvl="0"/>
            <a:r>
              <a:rPr lang="nl-NL" dirty="0"/>
              <a:t>SUBTITEL TOEVOEGEN</a:t>
            </a:r>
          </a:p>
        </p:txBody>
      </p:sp>
      <p:sp>
        <p:nvSpPr>
          <p:cNvPr id="15" name="Tekstvak 14"/>
          <p:cNvSpPr txBox="1"/>
          <p:nvPr userDrawn="1"/>
        </p:nvSpPr>
        <p:spPr>
          <a:xfrm>
            <a:off x="7180004" y="65942"/>
            <a:ext cx="1697901" cy="246221"/>
          </a:xfrm>
          <a:prstGeom prst="rect">
            <a:avLst/>
          </a:prstGeom>
          <a:noFill/>
        </p:spPr>
        <p:txBody>
          <a:bodyPr wrap="none" rtlCol="0">
            <a:spAutoFit/>
          </a:bodyPr>
          <a:lstStyle/>
          <a:p>
            <a:pPr algn="ctr"/>
            <a:r>
              <a:rPr lang="nl-NL" sz="1000" kern="1200" dirty="0">
                <a:solidFill>
                  <a:srgbClr val="B7021F"/>
                </a:solidFill>
                <a:latin typeface="Open Sans"/>
                <a:ea typeface="+mn-ea"/>
                <a:cs typeface="Open Sans"/>
              </a:rPr>
              <a:t>© Copyright 2016 Vijfhart</a:t>
            </a:r>
            <a:endParaRPr lang="nl-NL" sz="1000" dirty="0">
              <a:solidFill>
                <a:srgbClr val="B7021F"/>
              </a:solidFill>
              <a:latin typeface="Open Sans"/>
              <a:cs typeface="Open Sans"/>
            </a:endParaRPr>
          </a:p>
        </p:txBody>
      </p:sp>
    </p:spTree>
    <p:extLst>
      <p:ext uri="{BB962C8B-B14F-4D97-AF65-F5344CB8AC3E}">
        <p14:creationId xmlns:p14="http://schemas.microsoft.com/office/powerpoint/2010/main" val="3016795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angepaste indeling">
    <p:spTree>
      <p:nvGrpSpPr>
        <p:cNvPr id="1" name=""/>
        <p:cNvGrpSpPr/>
        <p:nvPr/>
      </p:nvGrpSpPr>
      <p:grpSpPr>
        <a:xfrm>
          <a:off x="0" y="0"/>
          <a:ext cx="0" cy="0"/>
          <a:chOff x="0" y="0"/>
          <a:chExt cx="0" cy="0"/>
        </a:xfrm>
      </p:grpSpPr>
      <p:pic>
        <p:nvPicPr>
          <p:cNvPr id="6" name="Afbeelding 5" descr="slide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el 1"/>
          <p:cNvSpPr>
            <a:spLocks noGrp="1"/>
          </p:cNvSpPr>
          <p:nvPr>
            <p:ph type="ctrTitle" hasCustomPrompt="1"/>
          </p:nvPr>
        </p:nvSpPr>
        <p:spPr>
          <a:xfrm>
            <a:off x="1273580" y="3048307"/>
            <a:ext cx="6588326" cy="616550"/>
          </a:xfrm>
        </p:spPr>
        <p:txBody>
          <a:bodyPr anchor="t">
            <a:normAutofit/>
          </a:bodyPr>
          <a:lstStyle>
            <a:lvl1pPr algn="l">
              <a:defRPr sz="3400" b="1" i="0">
                <a:solidFill>
                  <a:schemeClr val="bg1"/>
                </a:solidFill>
                <a:latin typeface="Open Sans"/>
                <a:cs typeface="Open Sans"/>
              </a:defRPr>
            </a:lvl1pPr>
          </a:lstStyle>
          <a:p>
            <a:r>
              <a:rPr lang="nl-NL" dirty="0"/>
              <a:t>TITEL TOEVOEGEN</a:t>
            </a:r>
          </a:p>
        </p:txBody>
      </p:sp>
      <p:cxnSp>
        <p:nvCxnSpPr>
          <p:cNvPr id="9" name="Rechte verbindingslijn 8"/>
          <p:cNvCxnSpPr/>
          <p:nvPr userDrawn="1"/>
        </p:nvCxnSpPr>
        <p:spPr>
          <a:xfrm>
            <a:off x="1364948" y="2935071"/>
            <a:ext cx="1075267"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0" name="Afbeelding 9" descr="ikwi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4948" y="2025491"/>
            <a:ext cx="609600" cy="609600"/>
          </a:xfrm>
          <a:prstGeom prst="rect">
            <a:avLst/>
          </a:prstGeom>
        </p:spPr>
      </p:pic>
      <p:sp>
        <p:nvSpPr>
          <p:cNvPr id="11" name="Tijdelijke aanduiding voor tekst 12"/>
          <p:cNvSpPr>
            <a:spLocks noGrp="1"/>
          </p:cNvSpPr>
          <p:nvPr>
            <p:ph type="body" sz="quarter" idx="10" hasCustomPrompt="1"/>
          </p:nvPr>
        </p:nvSpPr>
        <p:spPr>
          <a:xfrm>
            <a:off x="1273580" y="3664858"/>
            <a:ext cx="6588326" cy="483810"/>
          </a:xfrm>
        </p:spPr>
        <p:txBody>
          <a:bodyPr>
            <a:normAutofit/>
          </a:bodyPr>
          <a:lstStyle>
            <a:lvl1pPr marL="0" indent="0">
              <a:buNone/>
              <a:defRPr sz="2000" b="1">
                <a:solidFill>
                  <a:srgbClr val="FFFFFF"/>
                </a:solidFill>
                <a:latin typeface="Open Sans"/>
                <a:cs typeface="Open Sans"/>
              </a:defRPr>
            </a:lvl1pPr>
            <a:lvl2pPr marL="457200" indent="0">
              <a:buNone/>
              <a:defRPr b="1">
                <a:solidFill>
                  <a:srgbClr val="FFFFFF"/>
                </a:solidFill>
                <a:latin typeface="Open Sans"/>
                <a:cs typeface="Open Sans"/>
              </a:defRPr>
            </a:lvl2pPr>
            <a:lvl3pPr marL="914400" indent="0">
              <a:buNone/>
              <a:defRPr b="1">
                <a:solidFill>
                  <a:srgbClr val="FFFFFF"/>
                </a:solidFill>
                <a:latin typeface="Open Sans"/>
                <a:cs typeface="Open Sans"/>
              </a:defRPr>
            </a:lvl3pPr>
            <a:lvl4pPr marL="1371600" indent="0">
              <a:buNone/>
              <a:defRPr b="1">
                <a:solidFill>
                  <a:srgbClr val="FFFFFF"/>
                </a:solidFill>
                <a:latin typeface="Open Sans"/>
                <a:cs typeface="Open Sans"/>
              </a:defRPr>
            </a:lvl4pPr>
            <a:lvl5pPr marL="1828800" indent="0">
              <a:buNone/>
              <a:defRPr b="1">
                <a:solidFill>
                  <a:srgbClr val="FFFFFF"/>
                </a:solidFill>
                <a:latin typeface="Open Sans"/>
                <a:cs typeface="Open Sans"/>
              </a:defRPr>
            </a:lvl5pPr>
          </a:lstStyle>
          <a:p>
            <a:pPr lvl="0"/>
            <a:r>
              <a:rPr lang="nl-NL" dirty="0"/>
              <a:t>SUBTITEL TOEVOEGEN</a:t>
            </a:r>
          </a:p>
        </p:txBody>
      </p:sp>
      <p:sp>
        <p:nvSpPr>
          <p:cNvPr id="13" name="Tekstvak 12"/>
          <p:cNvSpPr txBox="1"/>
          <p:nvPr userDrawn="1"/>
        </p:nvSpPr>
        <p:spPr>
          <a:xfrm>
            <a:off x="7180004" y="65942"/>
            <a:ext cx="1697901" cy="246221"/>
          </a:xfrm>
          <a:prstGeom prst="rect">
            <a:avLst/>
          </a:prstGeom>
          <a:noFill/>
        </p:spPr>
        <p:txBody>
          <a:bodyPr wrap="none" rtlCol="0">
            <a:spAutoFit/>
          </a:bodyPr>
          <a:lstStyle/>
          <a:p>
            <a:pPr algn="ctr"/>
            <a:r>
              <a:rPr lang="nl-NL" sz="1000" kern="1200" dirty="0">
                <a:solidFill>
                  <a:srgbClr val="2294B8"/>
                </a:solidFill>
                <a:latin typeface="Open Sans"/>
                <a:ea typeface="+mn-ea"/>
                <a:cs typeface="Open Sans"/>
              </a:rPr>
              <a:t>© Copyright 2016 Vijfhart</a:t>
            </a:r>
            <a:endParaRPr lang="nl-NL" sz="1000" dirty="0">
              <a:solidFill>
                <a:srgbClr val="2294B8"/>
              </a:solidFill>
              <a:latin typeface="Open Sans"/>
              <a:cs typeface="Open Sans"/>
            </a:endParaRPr>
          </a:p>
        </p:txBody>
      </p:sp>
    </p:spTree>
    <p:extLst>
      <p:ext uri="{BB962C8B-B14F-4D97-AF65-F5344CB8AC3E}">
        <p14:creationId xmlns:p14="http://schemas.microsoft.com/office/powerpoint/2010/main" val="3993980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ofdstuk | Optie 1">
    <p:spTree>
      <p:nvGrpSpPr>
        <p:cNvPr id="1" name=""/>
        <p:cNvGrpSpPr/>
        <p:nvPr/>
      </p:nvGrpSpPr>
      <p:grpSpPr>
        <a:xfrm>
          <a:off x="0" y="0"/>
          <a:ext cx="0" cy="0"/>
          <a:chOff x="0" y="0"/>
          <a:chExt cx="0" cy="0"/>
        </a:xfrm>
      </p:grpSpPr>
      <p:pic>
        <p:nvPicPr>
          <p:cNvPr id="6" name="Afbeelding 5" descr="slide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el 1"/>
          <p:cNvSpPr>
            <a:spLocks noGrp="1"/>
          </p:cNvSpPr>
          <p:nvPr>
            <p:ph type="ctrTitle" hasCustomPrompt="1"/>
          </p:nvPr>
        </p:nvSpPr>
        <p:spPr>
          <a:xfrm>
            <a:off x="1273580" y="3048307"/>
            <a:ext cx="6588326" cy="616550"/>
          </a:xfrm>
        </p:spPr>
        <p:txBody>
          <a:bodyPr anchor="t">
            <a:normAutofit/>
          </a:bodyPr>
          <a:lstStyle>
            <a:lvl1pPr algn="l">
              <a:defRPr sz="3400" b="1" i="0">
                <a:solidFill>
                  <a:schemeClr val="bg1"/>
                </a:solidFill>
                <a:latin typeface="Open Sans"/>
                <a:cs typeface="Open Sans"/>
              </a:defRPr>
            </a:lvl1pPr>
          </a:lstStyle>
          <a:p>
            <a:r>
              <a:rPr lang="nl-NL" dirty="0"/>
              <a:t>HOOFDSTUK NR TOEVOEGEN</a:t>
            </a:r>
          </a:p>
        </p:txBody>
      </p:sp>
      <p:cxnSp>
        <p:nvCxnSpPr>
          <p:cNvPr id="8" name="Rechte verbindingslijn 7"/>
          <p:cNvCxnSpPr/>
          <p:nvPr userDrawn="1"/>
        </p:nvCxnSpPr>
        <p:spPr>
          <a:xfrm>
            <a:off x="1364948" y="2935071"/>
            <a:ext cx="1075267"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ijdelijke aanduiding voor tekst 12"/>
          <p:cNvSpPr>
            <a:spLocks noGrp="1"/>
          </p:cNvSpPr>
          <p:nvPr>
            <p:ph type="body" sz="quarter" idx="10" hasCustomPrompt="1"/>
          </p:nvPr>
        </p:nvSpPr>
        <p:spPr>
          <a:xfrm>
            <a:off x="1273580" y="3664858"/>
            <a:ext cx="6588326" cy="483810"/>
          </a:xfrm>
        </p:spPr>
        <p:txBody>
          <a:bodyPr>
            <a:normAutofit/>
          </a:bodyPr>
          <a:lstStyle>
            <a:lvl1pPr marL="0" indent="0">
              <a:buNone/>
              <a:defRPr sz="2000" b="1">
                <a:solidFill>
                  <a:srgbClr val="FFFFFF"/>
                </a:solidFill>
                <a:latin typeface="Open Sans"/>
                <a:cs typeface="Open Sans"/>
              </a:defRPr>
            </a:lvl1pPr>
            <a:lvl2pPr marL="457200" indent="0">
              <a:buNone/>
              <a:defRPr b="1">
                <a:solidFill>
                  <a:srgbClr val="FFFFFF"/>
                </a:solidFill>
                <a:latin typeface="Open Sans"/>
                <a:cs typeface="Open Sans"/>
              </a:defRPr>
            </a:lvl2pPr>
            <a:lvl3pPr marL="914400" indent="0">
              <a:buNone/>
              <a:defRPr b="1">
                <a:solidFill>
                  <a:srgbClr val="FFFFFF"/>
                </a:solidFill>
                <a:latin typeface="Open Sans"/>
                <a:cs typeface="Open Sans"/>
              </a:defRPr>
            </a:lvl3pPr>
            <a:lvl4pPr marL="1371600" indent="0">
              <a:buNone/>
              <a:defRPr b="1">
                <a:solidFill>
                  <a:srgbClr val="FFFFFF"/>
                </a:solidFill>
                <a:latin typeface="Open Sans"/>
                <a:cs typeface="Open Sans"/>
              </a:defRPr>
            </a:lvl4pPr>
            <a:lvl5pPr marL="1828800" indent="0">
              <a:buNone/>
              <a:defRPr b="1">
                <a:solidFill>
                  <a:srgbClr val="FFFFFF"/>
                </a:solidFill>
                <a:latin typeface="Open Sans"/>
                <a:cs typeface="Open Sans"/>
              </a:defRPr>
            </a:lvl5pPr>
          </a:lstStyle>
          <a:p>
            <a:pPr lvl="0"/>
            <a:r>
              <a:rPr lang="nl-NL" dirty="0"/>
              <a:t>SUBTITEL TOEVOEGEN</a:t>
            </a:r>
          </a:p>
        </p:txBody>
      </p:sp>
      <p:sp>
        <p:nvSpPr>
          <p:cNvPr id="12" name="Tekstvak 11"/>
          <p:cNvSpPr txBox="1"/>
          <p:nvPr userDrawn="1"/>
        </p:nvSpPr>
        <p:spPr>
          <a:xfrm>
            <a:off x="7180004" y="65942"/>
            <a:ext cx="1697901" cy="246221"/>
          </a:xfrm>
          <a:prstGeom prst="rect">
            <a:avLst/>
          </a:prstGeom>
          <a:noFill/>
        </p:spPr>
        <p:txBody>
          <a:bodyPr wrap="none" rtlCol="0">
            <a:spAutoFit/>
          </a:bodyPr>
          <a:lstStyle/>
          <a:p>
            <a:pPr algn="ctr"/>
            <a:r>
              <a:rPr lang="nl-NL" sz="1000" kern="1200" dirty="0">
                <a:solidFill>
                  <a:srgbClr val="B7021F"/>
                </a:solidFill>
                <a:latin typeface="Open Sans"/>
                <a:ea typeface="+mn-ea"/>
                <a:cs typeface="Open Sans"/>
              </a:rPr>
              <a:t>© Copyright 2016 Vijfhart</a:t>
            </a:r>
            <a:endParaRPr lang="nl-NL" sz="1000" dirty="0">
              <a:solidFill>
                <a:srgbClr val="B7021F"/>
              </a:solidFill>
              <a:latin typeface="Open Sans"/>
              <a:cs typeface="Open Sans"/>
            </a:endParaRPr>
          </a:p>
        </p:txBody>
      </p:sp>
    </p:spTree>
    <p:extLst>
      <p:ext uri="{BB962C8B-B14F-4D97-AF65-F5344CB8AC3E}">
        <p14:creationId xmlns:p14="http://schemas.microsoft.com/office/powerpoint/2010/main" val="4006138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oofdstuk | Optie 2">
    <p:spTree>
      <p:nvGrpSpPr>
        <p:cNvPr id="1" name=""/>
        <p:cNvGrpSpPr/>
        <p:nvPr/>
      </p:nvGrpSpPr>
      <p:grpSpPr>
        <a:xfrm>
          <a:off x="0" y="0"/>
          <a:ext cx="0" cy="0"/>
          <a:chOff x="0" y="0"/>
          <a:chExt cx="0" cy="0"/>
        </a:xfrm>
      </p:grpSpPr>
      <p:pic>
        <p:nvPicPr>
          <p:cNvPr id="6" name="Afbeelding 5" descr="slide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el 1"/>
          <p:cNvSpPr>
            <a:spLocks noGrp="1"/>
          </p:cNvSpPr>
          <p:nvPr>
            <p:ph type="ctrTitle" hasCustomPrompt="1"/>
          </p:nvPr>
        </p:nvSpPr>
        <p:spPr>
          <a:xfrm>
            <a:off x="1273580" y="3048307"/>
            <a:ext cx="6588326" cy="616550"/>
          </a:xfrm>
        </p:spPr>
        <p:txBody>
          <a:bodyPr anchor="t">
            <a:normAutofit/>
          </a:bodyPr>
          <a:lstStyle>
            <a:lvl1pPr algn="l">
              <a:defRPr sz="3400" b="1" i="0" baseline="0">
                <a:solidFill>
                  <a:schemeClr val="bg1"/>
                </a:solidFill>
                <a:latin typeface="Open Sans"/>
                <a:cs typeface="Open Sans"/>
              </a:defRPr>
            </a:lvl1pPr>
          </a:lstStyle>
          <a:p>
            <a:r>
              <a:rPr lang="nl-NL" dirty="0"/>
              <a:t>HOOFDSTUK NR TOEVOEGEN</a:t>
            </a:r>
          </a:p>
        </p:txBody>
      </p:sp>
      <p:cxnSp>
        <p:nvCxnSpPr>
          <p:cNvPr id="8" name="Rechte verbindingslijn 7"/>
          <p:cNvCxnSpPr/>
          <p:nvPr userDrawn="1"/>
        </p:nvCxnSpPr>
        <p:spPr>
          <a:xfrm>
            <a:off x="1364948" y="2935071"/>
            <a:ext cx="1075267"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ijdelijke aanduiding voor tekst 12"/>
          <p:cNvSpPr>
            <a:spLocks noGrp="1"/>
          </p:cNvSpPr>
          <p:nvPr>
            <p:ph type="body" sz="quarter" idx="10" hasCustomPrompt="1"/>
          </p:nvPr>
        </p:nvSpPr>
        <p:spPr>
          <a:xfrm>
            <a:off x="1273580" y="3664858"/>
            <a:ext cx="6588326" cy="483810"/>
          </a:xfrm>
        </p:spPr>
        <p:txBody>
          <a:bodyPr>
            <a:normAutofit/>
          </a:bodyPr>
          <a:lstStyle>
            <a:lvl1pPr marL="0" indent="0">
              <a:buNone/>
              <a:defRPr sz="2000" b="1">
                <a:solidFill>
                  <a:srgbClr val="FFFFFF"/>
                </a:solidFill>
                <a:latin typeface="Open Sans"/>
                <a:cs typeface="Open Sans"/>
              </a:defRPr>
            </a:lvl1pPr>
            <a:lvl2pPr marL="457200" indent="0">
              <a:buNone/>
              <a:defRPr b="1">
                <a:solidFill>
                  <a:srgbClr val="FFFFFF"/>
                </a:solidFill>
                <a:latin typeface="Open Sans"/>
                <a:cs typeface="Open Sans"/>
              </a:defRPr>
            </a:lvl2pPr>
            <a:lvl3pPr marL="914400" indent="0">
              <a:buNone/>
              <a:defRPr b="1">
                <a:solidFill>
                  <a:srgbClr val="FFFFFF"/>
                </a:solidFill>
                <a:latin typeface="Open Sans"/>
                <a:cs typeface="Open Sans"/>
              </a:defRPr>
            </a:lvl3pPr>
            <a:lvl4pPr marL="1371600" indent="0">
              <a:buNone/>
              <a:defRPr b="1">
                <a:solidFill>
                  <a:srgbClr val="FFFFFF"/>
                </a:solidFill>
                <a:latin typeface="Open Sans"/>
                <a:cs typeface="Open Sans"/>
              </a:defRPr>
            </a:lvl4pPr>
            <a:lvl5pPr marL="1828800" indent="0">
              <a:buNone/>
              <a:defRPr b="1">
                <a:solidFill>
                  <a:srgbClr val="FFFFFF"/>
                </a:solidFill>
                <a:latin typeface="Open Sans"/>
                <a:cs typeface="Open Sans"/>
              </a:defRPr>
            </a:lvl5pPr>
          </a:lstStyle>
          <a:p>
            <a:pPr lvl="0"/>
            <a:r>
              <a:rPr lang="nl-NL" dirty="0"/>
              <a:t>SUBTITEL TOEVOEGEN</a:t>
            </a:r>
          </a:p>
        </p:txBody>
      </p:sp>
      <p:sp>
        <p:nvSpPr>
          <p:cNvPr id="12" name="Tekstvak 11"/>
          <p:cNvSpPr txBox="1"/>
          <p:nvPr userDrawn="1"/>
        </p:nvSpPr>
        <p:spPr>
          <a:xfrm>
            <a:off x="7180004" y="65942"/>
            <a:ext cx="1697901" cy="246221"/>
          </a:xfrm>
          <a:prstGeom prst="rect">
            <a:avLst/>
          </a:prstGeom>
          <a:noFill/>
        </p:spPr>
        <p:txBody>
          <a:bodyPr wrap="none" rtlCol="0">
            <a:spAutoFit/>
          </a:bodyPr>
          <a:lstStyle/>
          <a:p>
            <a:pPr algn="ctr"/>
            <a:r>
              <a:rPr lang="nl-NL" sz="1000" kern="1200" dirty="0">
                <a:solidFill>
                  <a:srgbClr val="2294B8"/>
                </a:solidFill>
                <a:latin typeface="Open Sans"/>
                <a:ea typeface="+mn-ea"/>
                <a:cs typeface="Open Sans"/>
              </a:rPr>
              <a:t>© Copyright 2016 Vijfhart</a:t>
            </a:r>
            <a:endParaRPr lang="nl-NL" sz="1000" dirty="0">
              <a:solidFill>
                <a:srgbClr val="2294B8"/>
              </a:solidFill>
              <a:latin typeface="Open Sans"/>
              <a:cs typeface="Open Sans"/>
            </a:endParaRPr>
          </a:p>
        </p:txBody>
      </p:sp>
    </p:spTree>
    <p:extLst>
      <p:ext uri="{BB962C8B-B14F-4D97-AF65-F5344CB8AC3E}">
        <p14:creationId xmlns:p14="http://schemas.microsoft.com/office/powerpoint/2010/main" val="716213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oofdstuk | Optie 3">
    <p:spTree>
      <p:nvGrpSpPr>
        <p:cNvPr id="1" name=""/>
        <p:cNvGrpSpPr/>
        <p:nvPr/>
      </p:nvGrpSpPr>
      <p:grpSpPr>
        <a:xfrm>
          <a:off x="0" y="0"/>
          <a:ext cx="0" cy="0"/>
          <a:chOff x="0" y="0"/>
          <a:chExt cx="0" cy="0"/>
        </a:xfrm>
      </p:grpSpPr>
      <p:pic>
        <p:nvPicPr>
          <p:cNvPr id="6" name="Afbeelding 5" descr="titel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Afbeelding 9" descr="logo-vijfhar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9233" y="6154097"/>
            <a:ext cx="1361018" cy="319856"/>
          </a:xfrm>
          <a:prstGeom prst="rect">
            <a:avLst/>
          </a:prstGeom>
        </p:spPr>
      </p:pic>
      <p:sp>
        <p:nvSpPr>
          <p:cNvPr id="11" name="Titel 1"/>
          <p:cNvSpPr>
            <a:spLocks noGrp="1"/>
          </p:cNvSpPr>
          <p:nvPr>
            <p:ph type="ctrTitle" hasCustomPrompt="1"/>
          </p:nvPr>
        </p:nvSpPr>
        <p:spPr>
          <a:xfrm>
            <a:off x="547865" y="2871258"/>
            <a:ext cx="3268135" cy="2767542"/>
          </a:xfrm>
        </p:spPr>
        <p:txBody>
          <a:bodyPr anchor="t">
            <a:normAutofit/>
          </a:bodyPr>
          <a:lstStyle>
            <a:lvl1pPr algn="l">
              <a:defRPr sz="3400" b="1" i="0">
                <a:solidFill>
                  <a:schemeClr val="bg1"/>
                </a:solidFill>
                <a:latin typeface="Open Sans"/>
                <a:cs typeface="Open Sans"/>
              </a:defRPr>
            </a:lvl1pPr>
          </a:lstStyle>
          <a:p>
            <a:r>
              <a:rPr lang="nl-NL" dirty="0"/>
              <a:t>HOOFDSTUK</a:t>
            </a:r>
            <a:br>
              <a:rPr lang="nl-NL" dirty="0"/>
            </a:br>
            <a:r>
              <a:rPr lang="nl-NL" dirty="0"/>
              <a:t>NUMMER</a:t>
            </a:r>
            <a:br>
              <a:rPr lang="nl-NL" dirty="0"/>
            </a:br>
            <a:r>
              <a:rPr lang="nl-NL" dirty="0"/>
              <a:t>TOEVOEGEN</a:t>
            </a:r>
          </a:p>
        </p:txBody>
      </p:sp>
      <p:cxnSp>
        <p:nvCxnSpPr>
          <p:cNvPr id="12" name="Rechte verbindingslijn 11"/>
          <p:cNvCxnSpPr/>
          <p:nvPr userDrawn="1"/>
        </p:nvCxnSpPr>
        <p:spPr>
          <a:xfrm>
            <a:off x="639233" y="2758022"/>
            <a:ext cx="1075267"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2300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a:t>Titelstijl van model bewerken</a:t>
            </a:r>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nl-NL" dirty="0"/>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NL" dirty="0"/>
              <a:t>DevOps CI/CD Overview</a:t>
            </a:r>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917E55-FD23-6745-87AD-6C04374D1578}" type="slidenum">
              <a:rPr lang="nl-NL" smtClean="0"/>
              <a:t>‹nr.›</a:t>
            </a:fld>
            <a:endParaRPr lang="nl-NL" dirty="0"/>
          </a:p>
        </p:txBody>
      </p:sp>
    </p:spTree>
    <p:extLst>
      <p:ext uri="{BB962C8B-B14F-4D97-AF65-F5344CB8AC3E}">
        <p14:creationId xmlns:p14="http://schemas.microsoft.com/office/powerpoint/2010/main" val="2109724950"/>
      </p:ext>
    </p:extLst>
  </p:cSld>
  <p:clrMap bg1="lt1" tx1="dk1" bg2="lt2" tx2="dk2" accent1="accent1" accent2="accent2" accent3="accent3" accent4="accent4" accent5="accent5" accent6="accent6" hlink="hlink" folHlink="folHlink"/>
  <p:sldLayoutIdLst>
    <p:sldLayoutId id="2147483652" r:id="rId1"/>
    <p:sldLayoutId id="2147483657" r:id="rId2"/>
    <p:sldLayoutId id="2147483661" r:id="rId3"/>
    <p:sldLayoutId id="2147483662" r:id="rId4"/>
    <p:sldLayoutId id="2147483663" r:id="rId5"/>
    <p:sldLayoutId id="2147483664" r:id="rId6"/>
    <p:sldLayoutId id="2147483665" r:id="rId7"/>
    <p:sldLayoutId id="2147483666" r:id="rId8"/>
    <p:sldLayoutId id="2147483656" r:id="rId9"/>
    <p:sldLayoutId id="2147483653" r:id="rId10"/>
    <p:sldLayoutId id="2147483658" r:id="rId11"/>
    <p:sldLayoutId id="2147483650" r:id="rId12"/>
    <p:sldLayoutId id="2147483654" r:id="rId13"/>
    <p:sldLayoutId id="2147483651" r:id="rId14"/>
    <p:sldLayoutId id="2147483660" r:id="rId15"/>
    <p:sldLayoutId id="2147483659" r:id="rId16"/>
    <p:sldLayoutId id="2147483655" r:id="rId17"/>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jeroendewolf/pythonwebapp" TargetMode="Externa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chocolatey.org/docs/installation" TargetMode="Externa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jeroendewolf/pythonwebapp" TargetMode="Externa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hyperlink" Target="https://www.linux.com/blog/learn/chapter/Intro-to-Kubernetes/2017/6/set-cicd-pipeline-jenkins-pod-kubernetes-part-2" TargetMode="External"/><Relationship Id="rId2" Type="http://schemas.openxmlformats.org/officeDocument/2006/relationships/hyperlink" Target="https://www.linux.com/blog/learn/chapter/Intro-to-Kubernetes/2017/5/set-cicd-pipeline-kubernetes-part-1-overview" TargetMode="External"/><Relationship Id="rId1" Type="http://schemas.openxmlformats.org/officeDocument/2006/relationships/slideLayout" Target="../slideLayouts/slideLayout12.xml"/><Relationship Id="rId5" Type="http://schemas.openxmlformats.org/officeDocument/2006/relationships/hyperlink" Target="https://coderise.io/installing-sonarqube-in-kubernetes/" TargetMode="External"/><Relationship Id="rId4" Type="http://schemas.openxmlformats.org/officeDocument/2006/relationships/hyperlink" Target="https://medium.com/@Joachim8675309/jenkins-ci-pipeline-with-python-8bf1a0234ec3"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ijdelijke aanduiding voor afbeelding 2" descr="foto.pn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203" r="8203"/>
          <a:stretch>
            <a:fillRect/>
          </a:stretch>
        </p:blipFill>
        <p:spPr/>
      </p:pic>
      <p:sp>
        <p:nvSpPr>
          <p:cNvPr id="4" name="Titel 1"/>
          <p:cNvSpPr txBox="1">
            <a:spLocks/>
          </p:cNvSpPr>
          <p:nvPr/>
        </p:nvSpPr>
        <p:spPr>
          <a:xfrm>
            <a:off x="2194632" y="2871258"/>
            <a:ext cx="3565145" cy="276754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400" b="1" i="0" kern="1200">
                <a:solidFill>
                  <a:schemeClr val="bg1"/>
                </a:solidFill>
                <a:latin typeface="Open Sans"/>
                <a:ea typeface="+mj-ea"/>
                <a:cs typeface="Open Sans"/>
              </a:defRPr>
            </a:lvl1pPr>
          </a:lstStyle>
          <a:p>
            <a:r>
              <a:rPr lang="nl-NL" dirty="0"/>
              <a:t>DevOps </a:t>
            </a:r>
          </a:p>
          <a:p>
            <a:r>
              <a:rPr lang="nl-NL" dirty="0"/>
              <a:t>CI/CD Overview</a:t>
            </a:r>
            <a:endParaRPr lang="en-GB" dirty="0"/>
          </a:p>
        </p:txBody>
      </p:sp>
      <p:cxnSp>
        <p:nvCxnSpPr>
          <p:cNvPr id="5" name="Rechte verbindingslijn 4"/>
          <p:cNvCxnSpPr/>
          <p:nvPr/>
        </p:nvCxnSpPr>
        <p:spPr>
          <a:xfrm>
            <a:off x="2286000" y="2758022"/>
            <a:ext cx="1075267"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6" name="Afbeelding 5" descr="ikwi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1848442"/>
            <a:ext cx="609600" cy="609600"/>
          </a:xfrm>
          <a:prstGeom prst="rect">
            <a:avLst/>
          </a:prstGeom>
        </p:spPr>
      </p:pic>
      <p:sp>
        <p:nvSpPr>
          <p:cNvPr id="8" name="Tijdelijke aanduiding voor voettekst 7"/>
          <p:cNvSpPr>
            <a:spLocks noGrp="1"/>
          </p:cNvSpPr>
          <p:nvPr>
            <p:ph type="ftr" sz="quarter" idx="4294967295"/>
          </p:nvPr>
        </p:nvSpPr>
        <p:spPr>
          <a:xfrm>
            <a:off x="3124200" y="6356350"/>
            <a:ext cx="2895600" cy="365125"/>
          </a:xfrm>
        </p:spPr>
        <p:txBody>
          <a:bodyPr/>
          <a:lstStyle/>
          <a:p>
            <a:r>
              <a:rPr lang="en-GB" dirty="0">
                <a:solidFill>
                  <a:schemeClr val="bg1"/>
                </a:solidFill>
              </a:rPr>
              <a:t>DevOps CI/CD Overview</a:t>
            </a:r>
          </a:p>
        </p:txBody>
      </p:sp>
    </p:spTree>
    <p:extLst>
      <p:ext uri="{BB962C8B-B14F-4D97-AF65-F5344CB8AC3E}">
        <p14:creationId xmlns:p14="http://schemas.microsoft.com/office/powerpoint/2010/main" val="1057154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0D196FAC-F253-4461-BBEC-F5D977D2525F}"/>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522EEBF8-7FD3-4B0C-ADA2-10DB1AA7754E}"/>
              </a:ext>
            </a:extLst>
          </p:cNvPr>
          <p:cNvSpPr>
            <a:spLocks noGrp="1"/>
          </p:cNvSpPr>
          <p:nvPr>
            <p:ph type="title"/>
          </p:nvPr>
        </p:nvSpPr>
        <p:spPr/>
        <p:txBody>
          <a:bodyPr/>
          <a:lstStyle/>
          <a:p>
            <a:r>
              <a:rPr lang="nl-NL" dirty="0"/>
              <a:t>Jenkins Pipeline - Github</a:t>
            </a:r>
          </a:p>
        </p:txBody>
      </p:sp>
      <p:sp>
        <p:nvSpPr>
          <p:cNvPr id="4" name="Tijdelijke aanduiding voor inhoud 3">
            <a:extLst>
              <a:ext uri="{FF2B5EF4-FFF2-40B4-BE49-F238E27FC236}">
                <a16:creationId xmlns:a16="http://schemas.microsoft.com/office/drawing/2014/main" id="{6FF8C31E-36EF-4902-9AD4-D32553D8FD96}"/>
              </a:ext>
            </a:extLst>
          </p:cNvPr>
          <p:cNvSpPr>
            <a:spLocks noGrp="1"/>
          </p:cNvSpPr>
          <p:nvPr>
            <p:ph idx="1"/>
          </p:nvPr>
        </p:nvSpPr>
        <p:spPr>
          <a:xfrm>
            <a:off x="2131482" y="1600198"/>
            <a:ext cx="6371999" cy="4241801"/>
          </a:xfrm>
        </p:spPr>
        <p:txBody>
          <a:bodyPr/>
          <a:lstStyle/>
          <a:p>
            <a:pPr marL="0" indent="0">
              <a:buNone/>
            </a:pPr>
            <a:r>
              <a:rPr lang="nl-NL" dirty="0">
                <a:hlinkClick r:id="rId2"/>
              </a:rPr>
              <a:t>https://github.com/jeroendewolf/pythonwebapp</a:t>
            </a:r>
            <a:endParaRPr lang="nl-NL" dirty="0"/>
          </a:p>
        </p:txBody>
      </p:sp>
      <p:sp>
        <p:nvSpPr>
          <p:cNvPr id="5" name="Tijdelijke aanduiding voor afbeelding 4">
            <a:extLst>
              <a:ext uri="{FF2B5EF4-FFF2-40B4-BE49-F238E27FC236}">
                <a16:creationId xmlns:a16="http://schemas.microsoft.com/office/drawing/2014/main" id="{CDCF9042-AD66-4961-ACBB-2A1B4236B75B}"/>
              </a:ext>
            </a:extLst>
          </p:cNvPr>
          <p:cNvSpPr>
            <a:spLocks noGrp="1"/>
          </p:cNvSpPr>
          <p:nvPr>
            <p:ph type="pic" sz="quarter" idx="16"/>
          </p:nvPr>
        </p:nvSpPr>
        <p:spPr/>
      </p:sp>
      <p:pic>
        <p:nvPicPr>
          <p:cNvPr id="6" name="Afbeelding 5">
            <a:extLst>
              <a:ext uri="{FF2B5EF4-FFF2-40B4-BE49-F238E27FC236}">
                <a16:creationId xmlns:a16="http://schemas.microsoft.com/office/drawing/2014/main" id="{168AAFDC-9566-4EA1-8BF3-86BA22C37D8F}"/>
              </a:ext>
            </a:extLst>
          </p:cNvPr>
          <p:cNvPicPr>
            <a:picLocks noChangeAspect="1"/>
          </p:cNvPicPr>
          <p:nvPr/>
        </p:nvPicPr>
        <p:blipFill>
          <a:blip r:embed="rId3"/>
          <a:stretch>
            <a:fillRect/>
          </a:stretch>
        </p:blipFill>
        <p:spPr>
          <a:xfrm>
            <a:off x="2243579" y="2137223"/>
            <a:ext cx="4628561" cy="3476354"/>
          </a:xfrm>
          <a:prstGeom prst="rect">
            <a:avLst/>
          </a:prstGeom>
          <a:ln>
            <a:solidFill>
              <a:schemeClr val="accent1">
                <a:shade val="95000"/>
                <a:satMod val="105000"/>
              </a:schemeClr>
            </a:solidFill>
          </a:ln>
        </p:spPr>
      </p:pic>
      <p:pic>
        <p:nvPicPr>
          <p:cNvPr id="7" name="Picture 2" descr="Afbeeldingsresultaat voor jenkins">
            <a:extLst>
              <a:ext uri="{FF2B5EF4-FFF2-40B4-BE49-F238E27FC236}">
                <a16:creationId xmlns:a16="http://schemas.microsoft.com/office/drawing/2014/main" id="{400224C5-7510-4995-B706-F9F1B9153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3103" y="3978111"/>
            <a:ext cx="1863887" cy="186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366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713A7E0C-B0BA-43F5-9BC9-D19E7EA62922}"/>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8DE80DFA-44AD-4D03-A893-E464DF0E323E}"/>
              </a:ext>
            </a:extLst>
          </p:cNvPr>
          <p:cNvSpPr>
            <a:spLocks noGrp="1"/>
          </p:cNvSpPr>
          <p:nvPr>
            <p:ph type="title"/>
          </p:nvPr>
        </p:nvSpPr>
        <p:spPr/>
        <p:txBody>
          <a:bodyPr/>
          <a:lstStyle/>
          <a:p>
            <a:r>
              <a:rPr lang="nl-NL" dirty="0"/>
              <a:t>Installatie Minikube</a:t>
            </a:r>
          </a:p>
        </p:txBody>
      </p:sp>
      <p:sp>
        <p:nvSpPr>
          <p:cNvPr id="4" name="Tijdelijke aanduiding voor inhoud 3">
            <a:extLst>
              <a:ext uri="{FF2B5EF4-FFF2-40B4-BE49-F238E27FC236}">
                <a16:creationId xmlns:a16="http://schemas.microsoft.com/office/drawing/2014/main" id="{C67D269B-87CF-40F9-AD09-8BFBAB3127C8}"/>
              </a:ext>
            </a:extLst>
          </p:cNvPr>
          <p:cNvSpPr>
            <a:spLocks noGrp="1"/>
          </p:cNvSpPr>
          <p:nvPr>
            <p:ph idx="1"/>
          </p:nvPr>
        </p:nvSpPr>
        <p:spPr/>
        <p:txBody>
          <a:bodyPr>
            <a:noAutofit/>
          </a:bodyPr>
          <a:lstStyle/>
          <a:p>
            <a:pPr marL="0" indent="0">
              <a:buNone/>
            </a:pPr>
            <a:r>
              <a:rPr lang="nl-NL" sz="1600" dirty="0"/>
              <a:t>Vereisten: quad core, 16 Gb RAM, Windows 10</a:t>
            </a:r>
          </a:p>
          <a:p>
            <a:pPr marL="0" indent="0">
              <a:buNone/>
            </a:pPr>
            <a:endParaRPr lang="nl-NL" sz="1600" dirty="0"/>
          </a:p>
          <a:p>
            <a:pPr>
              <a:buFont typeface="Arial" panose="020B0604020202020204" pitchFamily="34" charset="0"/>
              <a:buChar char="•"/>
            </a:pPr>
            <a:r>
              <a:rPr lang="nl-NL" sz="1600" dirty="0"/>
              <a:t>Installeer Chocolatey (Windows package manager) in een admin powershell: </a:t>
            </a:r>
            <a:r>
              <a:rPr lang="nl-NL" sz="1600" dirty="0">
                <a:hlinkClick r:id="rId2"/>
              </a:rPr>
              <a:t>https://chocolatey.org/docs/installation</a:t>
            </a:r>
            <a:endParaRPr lang="nl-NL" sz="1600" dirty="0"/>
          </a:p>
          <a:p>
            <a:pPr>
              <a:buFont typeface="Arial" panose="020B0604020202020204" pitchFamily="34" charset="0"/>
              <a:buChar char="•"/>
            </a:pPr>
            <a:r>
              <a:rPr lang="nl-NL" sz="1600" dirty="0"/>
              <a:t>choco install virtualbox</a:t>
            </a:r>
          </a:p>
          <a:p>
            <a:pPr>
              <a:buFont typeface="Arial" panose="020B0604020202020204" pitchFamily="34" charset="0"/>
              <a:buChar char="•"/>
            </a:pPr>
            <a:r>
              <a:rPr lang="nl-NL" sz="1600" dirty="0"/>
              <a:t>choco install docker-toolbox</a:t>
            </a:r>
          </a:p>
          <a:p>
            <a:pPr>
              <a:buFont typeface="Arial" panose="020B0604020202020204" pitchFamily="34" charset="0"/>
              <a:buChar char="•"/>
            </a:pPr>
            <a:r>
              <a:rPr lang="nl-NL" sz="1600" dirty="0"/>
              <a:t>choco install kubernetes-cli</a:t>
            </a:r>
          </a:p>
          <a:p>
            <a:pPr>
              <a:buFont typeface="Arial" panose="020B0604020202020204" pitchFamily="34" charset="0"/>
              <a:buChar char="•"/>
            </a:pPr>
            <a:r>
              <a:rPr lang="de-DE" sz="1600" dirty="0"/>
              <a:t>choco install minikube --version 0.34.1</a:t>
            </a:r>
            <a:endParaRPr lang="nl-NL" sz="1600" dirty="0"/>
          </a:p>
        </p:txBody>
      </p:sp>
      <p:sp>
        <p:nvSpPr>
          <p:cNvPr id="5" name="Tijdelijke aanduiding voor afbeelding 4">
            <a:extLst>
              <a:ext uri="{FF2B5EF4-FFF2-40B4-BE49-F238E27FC236}">
                <a16:creationId xmlns:a16="http://schemas.microsoft.com/office/drawing/2014/main" id="{E00849E4-AC7D-416C-8504-FE5EEA092FE6}"/>
              </a:ext>
            </a:extLst>
          </p:cNvPr>
          <p:cNvSpPr>
            <a:spLocks noGrp="1"/>
          </p:cNvSpPr>
          <p:nvPr>
            <p:ph type="pic" sz="quarter" idx="16"/>
          </p:nvPr>
        </p:nvSpPr>
        <p:spPr/>
      </p:sp>
      <p:pic>
        <p:nvPicPr>
          <p:cNvPr id="7" name="Picture 2" descr="Afbeeldingsresultaat voor Minikube">
            <a:extLst>
              <a:ext uri="{FF2B5EF4-FFF2-40B4-BE49-F238E27FC236}">
                <a16:creationId xmlns:a16="http://schemas.microsoft.com/office/drawing/2014/main" id="{97F2E0DB-D9B4-4EA8-B4E4-1742E93BB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2071" y="4938398"/>
            <a:ext cx="2960016" cy="839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576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EA131232-0079-4DC2-9421-141C26936598}"/>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5FA88F27-D015-4A88-9A01-CC320BE2683D}"/>
              </a:ext>
            </a:extLst>
          </p:cNvPr>
          <p:cNvSpPr>
            <a:spLocks noGrp="1"/>
          </p:cNvSpPr>
          <p:nvPr>
            <p:ph type="title"/>
          </p:nvPr>
        </p:nvSpPr>
        <p:spPr/>
        <p:txBody>
          <a:bodyPr/>
          <a:lstStyle/>
          <a:p>
            <a:r>
              <a:rPr lang="nl-NL" dirty="0"/>
              <a:t>Minikube beheer</a:t>
            </a:r>
          </a:p>
        </p:txBody>
      </p:sp>
      <p:sp>
        <p:nvSpPr>
          <p:cNvPr id="4" name="Tijdelijke aanduiding voor inhoud 3">
            <a:extLst>
              <a:ext uri="{FF2B5EF4-FFF2-40B4-BE49-F238E27FC236}">
                <a16:creationId xmlns:a16="http://schemas.microsoft.com/office/drawing/2014/main" id="{83C6FD85-3732-4FBF-93BD-51DDFBAE69B1}"/>
              </a:ext>
            </a:extLst>
          </p:cNvPr>
          <p:cNvSpPr>
            <a:spLocks noGrp="1"/>
          </p:cNvSpPr>
          <p:nvPr>
            <p:ph idx="1"/>
          </p:nvPr>
        </p:nvSpPr>
        <p:spPr>
          <a:xfrm>
            <a:off x="2131482" y="1664230"/>
            <a:ext cx="6371999" cy="4241801"/>
          </a:xfrm>
        </p:spPr>
        <p:txBody>
          <a:bodyPr>
            <a:normAutofit/>
          </a:bodyPr>
          <a:lstStyle/>
          <a:p>
            <a:pPr marL="0" indent="0">
              <a:buNone/>
            </a:pPr>
            <a:r>
              <a:rPr lang="nl-NL" sz="1600" dirty="0"/>
              <a:t>Start/stop/verwijder Minikube</a:t>
            </a:r>
          </a:p>
          <a:p>
            <a:pPr marL="0" indent="0">
              <a:buNone/>
            </a:pPr>
            <a:r>
              <a:rPr lang="nl-NL" sz="1600" dirty="0"/>
              <a:t>	&gt;minikube start –memory 8000 –cpus 2</a:t>
            </a:r>
          </a:p>
          <a:p>
            <a:pPr marL="0" indent="0">
              <a:buNone/>
            </a:pPr>
            <a:r>
              <a:rPr lang="nl-NL" sz="1600" dirty="0"/>
              <a:t>	&gt;minikube stop</a:t>
            </a:r>
          </a:p>
          <a:p>
            <a:pPr marL="0" indent="0">
              <a:buNone/>
            </a:pPr>
            <a:r>
              <a:rPr lang="nl-NL" sz="1600" dirty="0"/>
              <a:t>	&gt;minikube delete</a:t>
            </a:r>
          </a:p>
          <a:p>
            <a:pPr marL="0" indent="0">
              <a:buNone/>
            </a:pPr>
            <a:r>
              <a:rPr lang="nl-NL" sz="1600" dirty="0"/>
              <a:t>Instellen Embedded Docker Environment</a:t>
            </a:r>
          </a:p>
          <a:p>
            <a:pPr marL="0" indent="0">
              <a:buNone/>
            </a:pPr>
            <a:r>
              <a:rPr lang="nl-NL" sz="1600" dirty="0"/>
              <a:t>	&gt;&amp; minikube docker-env | Invoke-Expression</a:t>
            </a:r>
          </a:p>
          <a:p>
            <a:pPr marL="0" indent="0">
              <a:buNone/>
            </a:pPr>
            <a:r>
              <a:rPr lang="nl-NL" sz="1600" dirty="0"/>
              <a:t>Toevoegen Metrics</a:t>
            </a:r>
          </a:p>
          <a:p>
            <a:pPr marL="0" indent="0">
              <a:buNone/>
            </a:pPr>
            <a:r>
              <a:rPr lang="nl-NL" sz="1600" dirty="0"/>
              <a:t>	&gt;minikube addons enable heapster</a:t>
            </a:r>
          </a:p>
          <a:p>
            <a:pPr marL="0" indent="0">
              <a:buNone/>
            </a:pPr>
            <a:r>
              <a:rPr lang="nl-NL" sz="1600" dirty="0"/>
              <a:t>	&gt;minikube addons enable ingress</a:t>
            </a:r>
          </a:p>
        </p:txBody>
      </p:sp>
      <p:sp>
        <p:nvSpPr>
          <p:cNvPr id="5" name="Tijdelijke aanduiding voor afbeelding 4">
            <a:extLst>
              <a:ext uri="{FF2B5EF4-FFF2-40B4-BE49-F238E27FC236}">
                <a16:creationId xmlns:a16="http://schemas.microsoft.com/office/drawing/2014/main" id="{34FD8530-6FC2-47AC-B05E-83FA393BF792}"/>
              </a:ext>
            </a:extLst>
          </p:cNvPr>
          <p:cNvSpPr>
            <a:spLocks noGrp="1"/>
          </p:cNvSpPr>
          <p:nvPr>
            <p:ph type="pic" sz="quarter" idx="16"/>
          </p:nvPr>
        </p:nvSpPr>
        <p:spPr/>
      </p:sp>
      <p:pic>
        <p:nvPicPr>
          <p:cNvPr id="6" name="Picture 2" descr="Afbeeldingsresultaat voor Minikube">
            <a:extLst>
              <a:ext uri="{FF2B5EF4-FFF2-40B4-BE49-F238E27FC236}">
                <a16:creationId xmlns:a16="http://schemas.microsoft.com/office/drawing/2014/main" id="{36BB3643-1771-405A-92EB-6442EC21B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2071" y="4938398"/>
            <a:ext cx="2960016" cy="839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600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60024E2D-B01D-4F45-A074-FD944CA1FC0E}"/>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E2BD287A-8393-4A50-B526-1925FFF8889B}"/>
              </a:ext>
            </a:extLst>
          </p:cNvPr>
          <p:cNvSpPr>
            <a:spLocks noGrp="1"/>
          </p:cNvSpPr>
          <p:nvPr>
            <p:ph type="title"/>
          </p:nvPr>
        </p:nvSpPr>
        <p:spPr/>
        <p:txBody>
          <a:bodyPr/>
          <a:lstStyle/>
          <a:p>
            <a:r>
              <a:rPr lang="nl-NL" dirty="0"/>
              <a:t>Minikube beheer</a:t>
            </a:r>
          </a:p>
        </p:txBody>
      </p:sp>
      <p:sp>
        <p:nvSpPr>
          <p:cNvPr id="4" name="Tijdelijke aanduiding voor inhoud 3">
            <a:extLst>
              <a:ext uri="{FF2B5EF4-FFF2-40B4-BE49-F238E27FC236}">
                <a16:creationId xmlns:a16="http://schemas.microsoft.com/office/drawing/2014/main" id="{70BADC34-FDCC-45C4-B41E-E05EA6F42CB9}"/>
              </a:ext>
            </a:extLst>
          </p:cNvPr>
          <p:cNvSpPr>
            <a:spLocks noGrp="1"/>
          </p:cNvSpPr>
          <p:nvPr>
            <p:ph idx="1"/>
          </p:nvPr>
        </p:nvSpPr>
        <p:spPr/>
        <p:txBody>
          <a:bodyPr>
            <a:normAutofit/>
          </a:bodyPr>
          <a:lstStyle/>
          <a:p>
            <a:pPr marL="0" indent="0">
              <a:buNone/>
            </a:pPr>
            <a:r>
              <a:rPr lang="nl-NL" sz="1600" dirty="0"/>
              <a:t>Gebruik het dashboard om een tijdelijke proxy sessie naar het dashboard (verdwijnt bij afbreken van het commando)</a:t>
            </a:r>
          </a:p>
          <a:p>
            <a:pPr marL="0" indent="0">
              <a:buNone/>
            </a:pPr>
            <a:r>
              <a:rPr lang="nl-NL" sz="1600" dirty="0"/>
              <a:t>	</a:t>
            </a:r>
          </a:p>
          <a:p>
            <a:pPr marL="0" indent="0">
              <a:buNone/>
            </a:pPr>
            <a:r>
              <a:rPr lang="nl-NL" sz="1600" dirty="0"/>
              <a:t>	&gt;minikube dashboard</a:t>
            </a:r>
          </a:p>
          <a:p>
            <a:pPr marL="0" indent="0">
              <a:buNone/>
            </a:pPr>
            <a:endParaRPr lang="nl-NL" sz="1600" dirty="0"/>
          </a:p>
          <a:p>
            <a:pPr marL="0" indent="0">
              <a:buNone/>
            </a:pPr>
            <a:r>
              <a:rPr lang="nl-NL" sz="1600" dirty="0"/>
              <a:t>Alternatief kan de command line interface gebruikt worden:</a:t>
            </a:r>
          </a:p>
          <a:p>
            <a:pPr marL="0" indent="0">
              <a:buNone/>
            </a:pPr>
            <a:endParaRPr lang="nl-NL" sz="1600" dirty="0"/>
          </a:p>
          <a:p>
            <a:pPr marL="0" indent="0">
              <a:buNone/>
            </a:pPr>
            <a:r>
              <a:rPr lang="nl-NL" sz="1600" dirty="0"/>
              <a:t>	&gt;minikube status</a:t>
            </a:r>
          </a:p>
          <a:p>
            <a:pPr marL="0" indent="0">
              <a:buNone/>
            </a:pPr>
            <a:r>
              <a:rPr lang="nl-NL" sz="1600" dirty="0"/>
              <a:t>	&gt;kubectl cluster-info</a:t>
            </a:r>
          </a:p>
          <a:p>
            <a:pPr marL="0" indent="0">
              <a:buNone/>
            </a:pPr>
            <a:r>
              <a:rPr lang="nl-NL" sz="1600" dirty="0"/>
              <a:t>	&gt;kubectl get pods [–all-namespaces]</a:t>
            </a:r>
          </a:p>
        </p:txBody>
      </p:sp>
      <p:sp>
        <p:nvSpPr>
          <p:cNvPr id="5" name="Tijdelijke aanduiding voor afbeelding 4">
            <a:extLst>
              <a:ext uri="{FF2B5EF4-FFF2-40B4-BE49-F238E27FC236}">
                <a16:creationId xmlns:a16="http://schemas.microsoft.com/office/drawing/2014/main" id="{55EE256B-75DF-48FD-90E2-7A155BB263F2}"/>
              </a:ext>
            </a:extLst>
          </p:cNvPr>
          <p:cNvSpPr>
            <a:spLocks noGrp="1"/>
          </p:cNvSpPr>
          <p:nvPr>
            <p:ph type="pic" sz="quarter" idx="16"/>
          </p:nvPr>
        </p:nvSpPr>
        <p:spPr/>
      </p:sp>
      <p:pic>
        <p:nvPicPr>
          <p:cNvPr id="6" name="Picture 2" descr="Afbeeldingsresultaat voor Minikube">
            <a:extLst>
              <a:ext uri="{FF2B5EF4-FFF2-40B4-BE49-F238E27FC236}">
                <a16:creationId xmlns:a16="http://schemas.microsoft.com/office/drawing/2014/main" id="{8BBA9EDE-77AD-451B-9645-D3D9BDC7E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2071" y="4938398"/>
            <a:ext cx="2960016" cy="839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176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75BE2748-FF26-424B-AA30-E0D3C7C9DE31}"/>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5FC46EB8-5EE2-48D1-869B-8447C8289479}"/>
              </a:ext>
            </a:extLst>
          </p:cNvPr>
          <p:cNvSpPr>
            <a:spLocks noGrp="1"/>
          </p:cNvSpPr>
          <p:nvPr>
            <p:ph type="title"/>
          </p:nvPr>
        </p:nvSpPr>
        <p:spPr/>
        <p:txBody>
          <a:bodyPr/>
          <a:lstStyle/>
          <a:p>
            <a:r>
              <a:rPr lang="nl-NL" sz="3200" dirty="0"/>
              <a:t>Installatie Lokale Registry</a:t>
            </a:r>
          </a:p>
        </p:txBody>
      </p:sp>
      <p:sp>
        <p:nvSpPr>
          <p:cNvPr id="4" name="Tijdelijke aanduiding voor inhoud 3">
            <a:extLst>
              <a:ext uri="{FF2B5EF4-FFF2-40B4-BE49-F238E27FC236}">
                <a16:creationId xmlns:a16="http://schemas.microsoft.com/office/drawing/2014/main" id="{30C6989B-7B99-4DF3-AA28-9B70B40AD169}"/>
              </a:ext>
            </a:extLst>
          </p:cNvPr>
          <p:cNvSpPr>
            <a:spLocks noGrp="1"/>
          </p:cNvSpPr>
          <p:nvPr>
            <p:ph idx="1"/>
          </p:nvPr>
        </p:nvSpPr>
        <p:spPr/>
        <p:txBody>
          <a:bodyPr>
            <a:normAutofit/>
          </a:bodyPr>
          <a:lstStyle/>
          <a:p>
            <a:pPr marL="0" indent="0">
              <a:buNone/>
            </a:pPr>
            <a:r>
              <a:rPr lang="nl-NL" sz="1600" dirty="0"/>
              <a:t>Om Jenkins, SonarQube, en de Python app te installeren wordt gebruik gemaakt van een Lokale Docker Registry. Op deze manier blijft alles binnen Minikube en worden de complicaties van het opzetten van een verbinding naar DockerHub vermeden.</a:t>
            </a:r>
          </a:p>
          <a:p>
            <a:pPr marL="0" indent="0">
              <a:buNone/>
            </a:pPr>
            <a:endParaRPr lang="nl-NL" sz="1600" dirty="0"/>
          </a:p>
          <a:p>
            <a:pPr marL="0" indent="0">
              <a:buNone/>
            </a:pPr>
            <a:r>
              <a:rPr lang="nl-NL" sz="1600" dirty="0"/>
              <a:t>	&gt;&amp; minikube docker-env | Invoke-Expression</a:t>
            </a:r>
          </a:p>
          <a:p>
            <a:pPr marL="0" indent="0">
              <a:buNone/>
            </a:pPr>
            <a:r>
              <a:rPr lang="nl-NL" sz="1600" dirty="0"/>
              <a:t>	&gt;kubectl apply -f registry.yaml</a:t>
            </a:r>
          </a:p>
          <a:p>
            <a:pPr marL="0" indent="0">
              <a:buNone/>
            </a:pPr>
            <a:endParaRPr lang="nl-NL" sz="1600" dirty="0"/>
          </a:p>
          <a:p>
            <a:pPr marL="0" indent="0">
              <a:buNone/>
            </a:pPr>
            <a:r>
              <a:rPr lang="nl-NL" sz="1600" dirty="0"/>
              <a:t>Dit commando zorgt ervoor dat de benodigde Docker images worden gedownload en de registry wordt geïnstalleerd als een service in Minikube.</a:t>
            </a:r>
          </a:p>
        </p:txBody>
      </p:sp>
      <p:sp>
        <p:nvSpPr>
          <p:cNvPr id="5" name="Tijdelijke aanduiding voor afbeelding 4">
            <a:extLst>
              <a:ext uri="{FF2B5EF4-FFF2-40B4-BE49-F238E27FC236}">
                <a16:creationId xmlns:a16="http://schemas.microsoft.com/office/drawing/2014/main" id="{822487A8-A840-43C3-95BB-8CF5D96DBF74}"/>
              </a:ext>
            </a:extLst>
          </p:cNvPr>
          <p:cNvSpPr>
            <a:spLocks noGrp="1"/>
          </p:cNvSpPr>
          <p:nvPr>
            <p:ph type="pic" sz="quarter" idx="16"/>
          </p:nvPr>
        </p:nvSpPr>
        <p:spPr/>
      </p:sp>
    </p:spTree>
    <p:extLst>
      <p:ext uri="{BB962C8B-B14F-4D97-AF65-F5344CB8AC3E}">
        <p14:creationId xmlns:p14="http://schemas.microsoft.com/office/powerpoint/2010/main" val="1028672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1DBCF3C7-2BFF-4916-92E1-2153DD18EC21}"/>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CDAF0461-A868-4A17-B0A5-47296869C9D3}"/>
              </a:ext>
            </a:extLst>
          </p:cNvPr>
          <p:cNvSpPr>
            <a:spLocks noGrp="1"/>
          </p:cNvSpPr>
          <p:nvPr>
            <p:ph type="title"/>
          </p:nvPr>
        </p:nvSpPr>
        <p:spPr/>
        <p:txBody>
          <a:bodyPr/>
          <a:lstStyle/>
          <a:p>
            <a:r>
              <a:rPr lang="nl-NL" sz="2800" dirty="0"/>
              <a:t>Installatie Lokale Docker Registry</a:t>
            </a:r>
            <a:endParaRPr lang="nl-NL" dirty="0"/>
          </a:p>
        </p:txBody>
      </p:sp>
      <p:sp>
        <p:nvSpPr>
          <p:cNvPr id="4" name="Tijdelijke aanduiding voor inhoud 3">
            <a:extLst>
              <a:ext uri="{FF2B5EF4-FFF2-40B4-BE49-F238E27FC236}">
                <a16:creationId xmlns:a16="http://schemas.microsoft.com/office/drawing/2014/main" id="{CD822D07-4578-49C2-B02C-8B373C77AA33}"/>
              </a:ext>
            </a:extLst>
          </p:cNvPr>
          <p:cNvSpPr>
            <a:spLocks noGrp="1"/>
          </p:cNvSpPr>
          <p:nvPr>
            <p:ph idx="1"/>
          </p:nvPr>
        </p:nvSpPr>
        <p:spPr/>
        <p:txBody>
          <a:bodyPr>
            <a:normAutofit/>
          </a:bodyPr>
          <a:lstStyle/>
          <a:p>
            <a:pPr marL="0" indent="0">
              <a:buNone/>
            </a:pPr>
            <a:r>
              <a:rPr lang="en-US" sz="1600" dirty="0"/>
              <a:t>Gebruik</a:t>
            </a:r>
            <a:r>
              <a:rPr lang="nl-NL" sz="1600" dirty="0"/>
              <a:t> the registry-ui poort in de URL om te verifiëren dat de registry actief is </a:t>
            </a:r>
          </a:p>
        </p:txBody>
      </p:sp>
      <p:sp>
        <p:nvSpPr>
          <p:cNvPr id="5" name="Tijdelijke aanduiding voor afbeelding 4">
            <a:extLst>
              <a:ext uri="{FF2B5EF4-FFF2-40B4-BE49-F238E27FC236}">
                <a16:creationId xmlns:a16="http://schemas.microsoft.com/office/drawing/2014/main" id="{F76A26AE-B6B5-42F3-813E-09619286BA8F}"/>
              </a:ext>
            </a:extLst>
          </p:cNvPr>
          <p:cNvSpPr>
            <a:spLocks noGrp="1"/>
          </p:cNvSpPr>
          <p:nvPr>
            <p:ph type="pic" sz="quarter" idx="16"/>
          </p:nvPr>
        </p:nvSpPr>
        <p:spPr/>
      </p:sp>
      <p:pic>
        <p:nvPicPr>
          <p:cNvPr id="8" name="Afbeelding 7">
            <a:extLst>
              <a:ext uri="{FF2B5EF4-FFF2-40B4-BE49-F238E27FC236}">
                <a16:creationId xmlns:a16="http://schemas.microsoft.com/office/drawing/2014/main" id="{F0A8EC13-B04B-4549-8749-224862F6CE2B}"/>
              </a:ext>
            </a:extLst>
          </p:cNvPr>
          <p:cNvPicPr>
            <a:picLocks noChangeAspect="1"/>
          </p:cNvPicPr>
          <p:nvPr/>
        </p:nvPicPr>
        <p:blipFill>
          <a:blip r:embed="rId2"/>
          <a:stretch>
            <a:fillRect/>
          </a:stretch>
        </p:blipFill>
        <p:spPr>
          <a:xfrm>
            <a:off x="2133721" y="3342012"/>
            <a:ext cx="4380398" cy="2327086"/>
          </a:xfrm>
          <a:prstGeom prst="rect">
            <a:avLst/>
          </a:prstGeom>
          <a:ln>
            <a:solidFill>
              <a:schemeClr val="accent1"/>
            </a:solidFill>
          </a:ln>
        </p:spPr>
      </p:pic>
      <p:pic>
        <p:nvPicPr>
          <p:cNvPr id="9" name="Afbeelding 8">
            <a:extLst>
              <a:ext uri="{FF2B5EF4-FFF2-40B4-BE49-F238E27FC236}">
                <a16:creationId xmlns:a16="http://schemas.microsoft.com/office/drawing/2014/main" id="{55CBDB74-CE6C-4EB6-995E-B989605485AB}"/>
              </a:ext>
            </a:extLst>
          </p:cNvPr>
          <p:cNvPicPr>
            <a:picLocks noChangeAspect="1"/>
          </p:cNvPicPr>
          <p:nvPr/>
        </p:nvPicPr>
        <p:blipFill>
          <a:blip r:embed="rId3"/>
          <a:stretch>
            <a:fillRect/>
          </a:stretch>
        </p:blipFill>
        <p:spPr>
          <a:xfrm>
            <a:off x="2131482" y="2299492"/>
            <a:ext cx="6371999" cy="850406"/>
          </a:xfrm>
          <a:prstGeom prst="rect">
            <a:avLst/>
          </a:prstGeom>
          <a:ln>
            <a:solidFill>
              <a:schemeClr val="accent1"/>
            </a:solidFill>
          </a:ln>
        </p:spPr>
      </p:pic>
      <p:sp>
        <p:nvSpPr>
          <p:cNvPr id="10" name="Tekstvak 9">
            <a:extLst>
              <a:ext uri="{FF2B5EF4-FFF2-40B4-BE49-F238E27FC236}">
                <a16:creationId xmlns:a16="http://schemas.microsoft.com/office/drawing/2014/main" id="{77A584A4-2A1C-4332-9A82-FD5837350EB2}"/>
              </a:ext>
            </a:extLst>
          </p:cNvPr>
          <p:cNvSpPr txBox="1"/>
          <p:nvPr/>
        </p:nvSpPr>
        <p:spPr>
          <a:xfrm>
            <a:off x="4943388" y="3849617"/>
            <a:ext cx="3140707" cy="646331"/>
          </a:xfrm>
          <a:prstGeom prst="rect">
            <a:avLst/>
          </a:prstGeom>
          <a:solidFill>
            <a:schemeClr val="bg1"/>
          </a:solidFill>
          <a:ln>
            <a:solidFill>
              <a:schemeClr val="accent1"/>
            </a:solidFill>
          </a:ln>
        </p:spPr>
        <p:txBody>
          <a:bodyPr wrap="square" rtlCol="0">
            <a:spAutoFit/>
          </a:bodyPr>
          <a:lstStyle/>
          <a:p>
            <a:r>
              <a:rPr lang="nl-NL" dirty="0">
                <a:solidFill>
                  <a:srgbClr val="D7001F"/>
                </a:solidFill>
              </a:rPr>
              <a:t>192.168.99.102</a:t>
            </a:r>
            <a:r>
              <a:rPr lang="nl-NL" dirty="0"/>
              <a:t>:</a:t>
            </a:r>
            <a:r>
              <a:rPr lang="nl-NL" dirty="0">
                <a:solidFill>
                  <a:srgbClr val="00B0F0"/>
                </a:solidFill>
              </a:rPr>
              <a:t>30665</a:t>
            </a:r>
          </a:p>
          <a:p>
            <a:r>
              <a:rPr lang="nl-NL" dirty="0">
                <a:solidFill>
                  <a:srgbClr val="FF0000"/>
                </a:solidFill>
              </a:rPr>
              <a:t>minikube ip</a:t>
            </a:r>
            <a:r>
              <a:rPr lang="nl-NL" dirty="0"/>
              <a:t>:</a:t>
            </a:r>
            <a:r>
              <a:rPr lang="nl-NL" dirty="0">
                <a:solidFill>
                  <a:srgbClr val="24A3CC"/>
                </a:solidFill>
              </a:rPr>
              <a:t>registry-ui-port</a:t>
            </a:r>
          </a:p>
        </p:txBody>
      </p:sp>
    </p:spTree>
    <p:extLst>
      <p:ext uri="{BB962C8B-B14F-4D97-AF65-F5344CB8AC3E}">
        <p14:creationId xmlns:p14="http://schemas.microsoft.com/office/powerpoint/2010/main" val="188198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DA4582C0-3D44-4B08-BA7E-A3ED469787F3}"/>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4C5501C4-FAEA-435F-8D29-D0C8DDBA7D96}"/>
              </a:ext>
            </a:extLst>
          </p:cNvPr>
          <p:cNvSpPr>
            <a:spLocks noGrp="1"/>
          </p:cNvSpPr>
          <p:nvPr>
            <p:ph type="title"/>
          </p:nvPr>
        </p:nvSpPr>
        <p:spPr/>
        <p:txBody>
          <a:bodyPr/>
          <a:lstStyle/>
          <a:p>
            <a:r>
              <a:rPr lang="nl-NL" dirty="0"/>
              <a:t>Installatie Jenkins</a:t>
            </a:r>
          </a:p>
        </p:txBody>
      </p:sp>
      <p:sp>
        <p:nvSpPr>
          <p:cNvPr id="4" name="Tijdelijke aanduiding voor inhoud 3">
            <a:extLst>
              <a:ext uri="{FF2B5EF4-FFF2-40B4-BE49-F238E27FC236}">
                <a16:creationId xmlns:a16="http://schemas.microsoft.com/office/drawing/2014/main" id="{12169075-E470-44AC-A811-350BEF9D941C}"/>
              </a:ext>
            </a:extLst>
          </p:cNvPr>
          <p:cNvSpPr>
            <a:spLocks noGrp="1"/>
          </p:cNvSpPr>
          <p:nvPr>
            <p:ph idx="1"/>
          </p:nvPr>
        </p:nvSpPr>
        <p:spPr/>
        <p:txBody>
          <a:bodyPr>
            <a:noAutofit/>
          </a:bodyPr>
          <a:lstStyle/>
          <a:p>
            <a:pPr marL="0" indent="0">
              <a:buNone/>
            </a:pPr>
            <a:r>
              <a:rPr lang="nl-NL" sz="1600" dirty="0"/>
              <a:t>Verbindt naar de Docker deamon binnen Minikube</a:t>
            </a:r>
          </a:p>
          <a:p>
            <a:pPr marL="0" indent="0">
              <a:buNone/>
            </a:pPr>
            <a:r>
              <a:rPr lang="nl-NL" sz="1600" dirty="0"/>
              <a:t>	&gt;&amp; minikube docker-env | Invoke-Expression</a:t>
            </a:r>
          </a:p>
          <a:p>
            <a:pPr marL="0" indent="0">
              <a:buNone/>
            </a:pPr>
            <a:endParaRPr lang="nl-NL" sz="1600" dirty="0"/>
          </a:p>
          <a:p>
            <a:pPr marL="0" indent="0">
              <a:buNone/>
            </a:pPr>
            <a:r>
              <a:rPr lang="nl-NL" sz="1600" dirty="0"/>
              <a:t>Bouw het Docker image</a:t>
            </a:r>
          </a:p>
          <a:p>
            <a:pPr marL="0" indent="0">
              <a:buNone/>
            </a:pPr>
            <a:r>
              <a:rPr lang="de-DE" sz="1600" dirty="0"/>
              <a:t>	&gt;docker build -t 127.0.0.1:30400/jenkins:2.183 .</a:t>
            </a:r>
          </a:p>
          <a:p>
            <a:pPr marL="0" indent="0">
              <a:buNone/>
            </a:pPr>
            <a:endParaRPr lang="de-DE" sz="1600" dirty="0"/>
          </a:p>
          <a:p>
            <a:pPr marL="0" indent="0">
              <a:buNone/>
            </a:pPr>
            <a:r>
              <a:rPr lang="de-DE" sz="1600" dirty="0"/>
              <a:t>Verifieer het image</a:t>
            </a:r>
          </a:p>
          <a:p>
            <a:pPr marL="0" indent="0">
              <a:buNone/>
            </a:pPr>
            <a:r>
              <a:rPr lang="de-DE" sz="1600" dirty="0"/>
              <a:t>	&gt;docker images</a:t>
            </a:r>
          </a:p>
          <a:p>
            <a:pPr>
              <a:buFont typeface="Arial" panose="020B0604020202020204" pitchFamily="34" charset="0"/>
              <a:buChar char="•"/>
            </a:pPr>
            <a:endParaRPr lang="de-DE" sz="1600" dirty="0"/>
          </a:p>
          <a:p>
            <a:pPr marL="0" indent="0">
              <a:buNone/>
            </a:pPr>
            <a:r>
              <a:rPr lang="de-DE" sz="1600" dirty="0"/>
              <a:t>Push het image naar de registry</a:t>
            </a:r>
          </a:p>
          <a:p>
            <a:pPr marL="0" indent="0">
              <a:buNone/>
            </a:pPr>
            <a:r>
              <a:rPr lang="de-DE" sz="1600" dirty="0"/>
              <a:t>	&gt;docker push 127.0.0.1:30400/jenkins:2.183 </a:t>
            </a:r>
          </a:p>
          <a:p>
            <a:pPr>
              <a:buFont typeface="Arial" panose="020B0604020202020204" pitchFamily="34" charset="0"/>
              <a:buChar char="•"/>
            </a:pPr>
            <a:endParaRPr lang="de-DE" sz="1600" dirty="0"/>
          </a:p>
          <a:p>
            <a:pPr marL="0" indent="0">
              <a:buNone/>
            </a:pPr>
            <a:endParaRPr lang="nl-NL" sz="1600" dirty="0"/>
          </a:p>
        </p:txBody>
      </p:sp>
      <p:sp>
        <p:nvSpPr>
          <p:cNvPr id="5" name="Tijdelijke aanduiding voor afbeelding 4">
            <a:extLst>
              <a:ext uri="{FF2B5EF4-FFF2-40B4-BE49-F238E27FC236}">
                <a16:creationId xmlns:a16="http://schemas.microsoft.com/office/drawing/2014/main" id="{4EACC77E-676E-4BF6-901B-F818E5D9594C}"/>
              </a:ext>
            </a:extLst>
          </p:cNvPr>
          <p:cNvSpPr>
            <a:spLocks noGrp="1"/>
          </p:cNvSpPr>
          <p:nvPr>
            <p:ph type="pic" sz="quarter" idx="16"/>
          </p:nvPr>
        </p:nvSpPr>
        <p:spPr/>
      </p:sp>
      <p:pic>
        <p:nvPicPr>
          <p:cNvPr id="8" name="Picture 2" descr="Afbeeldingsresultaat voor jenkins">
            <a:extLst>
              <a:ext uri="{FF2B5EF4-FFF2-40B4-BE49-F238E27FC236}">
                <a16:creationId xmlns:a16="http://schemas.microsoft.com/office/drawing/2014/main" id="{60DA2BD5-0349-40B0-A87E-599701A5B5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103" y="3978111"/>
            <a:ext cx="1863887" cy="186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007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E88855E0-BFAA-442A-818C-92D26DECD08E}"/>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C0ECE089-E44F-4EE6-B4F6-AB786EE07B29}"/>
              </a:ext>
            </a:extLst>
          </p:cNvPr>
          <p:cNvSpPr>
            <a:spLocks noGrp="1"/>
          </p:cNvSpPr>
          <p:nvPr>
            <p:ph type="title"/>
          </p:nvPr>
        </p:nvSpPr>
        <p:spPr/>
        <p:txBody>
          <a:bodyPr/>
          <a:lstStyle/>
          <a:p>
            <a:r>
              <a:rPr lang="nl-NL" dirty="0"/>
              <a:t>Installatie Jenkins</a:t>
            </a:r>
          </a:p>
        </p:txBody>
      </p:sp>
      <p:sp>
        <p:nvSpPr>
          <p:cNvPr id="4" name="Tijdelijke aanduiding voor inhoud 3">
            <a:extLst>
              <a:ext uri="{FF2B5EF4-FFF2-40B4-BE49-F238E27FC236}">
                <a16:creationId xmlns:a16="http://schemas.microsoft.com/office/drawing/2014/main" id="{556200F6-B2F3-4777-AE07-D6BAEC7EF7CC}"/>
              </a:ext>
            </a:extLst>
          </p:cNvPr>
          <p:cNvSpPr>
            <a:spLocks noGrp="1"/>
          </p:cNvSpPr>
          <p:nvPr>
            <p:ph idx="1"/>
          </p:nvPr>
        </p:nvSpPr>
        <p:spPr/>
        <p:txBody>
          <a:bodyPr/>
          <a:lstStyle/>
          <a:p>
            <a:pPr marL="0" indent="0">
              <a:buNone/>
            </a:pPr>
            <a:r>
              <a:rPr lang="nl-NL" sz="1600" dirty="0"/>
              <a:t>Open jenkins.yaml en zoek binnen de ConfigMap sectie naar</a:t>
            </a:r>
          </a:p>
          <a:p>
            <a:pPr marL="0" indent="0">
              <a:buNone/>
            </a:pPr>
            <a:endParaRPr lang="nl-NL" sz="1600" dirty="0"/>
          </a:p>
          <a:p>
            <a:pPr marL="0" indent="0">
              <a:buNone/>
            </a:pPr>
            <a:r>
              <a:rPr lang="nl-NL" sz="1600" dirty="0"/>
              <a:t>	kubectl config set-cluster minikube </a:t>
            </a:r>
          </a:p>
          <a:p>
            <a:pPr marL="0" indent="0">
              <a:buNone/>
            </a:pPr>
            <a:r>
              <a:rPr lang="nl-NL" sz="1600" dirty="0"/>
              <a:t>		--server="https://192.168.99.100:8443" </a:t>
            </a:r>
          </a:p>
          <a:p>
            <a:pPr marL="0" indent="0">
              <a:buNone/>
            </a:pPr>
            <a:endParaRPr lang="nl-NL" sz="1600" dirty="0"/>
          </a:p>
          <a:p>
            <a:pPr marL="0" indent="0">
              <a:buNone/>
            </a:pPr>
            <a:r>
              <a:rPr lang="nl-NL" sz="1600" dirty="0"/>
              <a:t>Vervang 192.168.99.100 door Minikube’s IP address</a:t>
            </a:r>
          </a:p>
          <a:p>
            <a:pPr marL="0" indent="0">
              <a:buNone/>
            </a:pPr>
            <a:endParaRPr lang="nl-NL" sz="1600" dirty="0"/>
          </a:p>
          <a:p>
            <a:pPr marL="0" indent="0">
              <a:buNone/>
            </a:pPr>
            <a:r>
              <a:rPr lang="nl-NL" sz="1600" dirty="0"/>
              <a:t>Installeer Jenkins in Minikube:</a:t>
            </a:r>
          </a:p>
          <a:p>
            <a:pPr marL="0" indent="0">
              <a:buNone/>
            </a:pPr>
            <a:endParaRPr lang="nl-NL" sz="1600" dirty="0"/>
          </a:p>
          <a:p>
            <a:pPr marL="0" indent="0">
              <a:buNone/>
            </a:pPr>
            <a:r>
              <a:rPr lang="nl-NL" sz="1600" dirty="0"/>
              <a:t>	&gt;kubectl create –f jenkins.yaml</a:t>
            </a:r>
          </a:p>
          <a:p>
            <a:pPr marL="0" indent="0">
              <a:buNone/>
            </a:pPr>
            <a:endParaRPr lang="nl-NL" dirty="0"/>
          </a:p>
        </p:txBody>
      </p:sp>
      <p:sp>
        <p:nvSpPr>
          <p:cNvPr id="5" name="Tijdelijke aanduiding voor afbeelding 4">
            <a:extLst>
              <a:ext uri="{FF2B5EF4-FFF2-40B4-BE49-F238E27FC236}">
                <a16:creationId xmlns:a16="http://schemas.microsoft.com/office/drawing/2014/main" id="{06428933-3625-4F4F-912E-8F65AF04AF27}"/>
              </a:ext>
            </a:extLst>
          </p:cNvPr>
          <p:cNvSpPr>
            <a:spLocks noGrp="1"/>
          </p:cNvSpPr>
          <p:nvPr>
            <p:ph type="pic" sz="quarter" idx="16"/>
          </p:nvPr>
        </p:nvSpPr>
        <p:spPr/>
      </p:sp>
      <p:pic>
        <p:nvPicPr>
          <p:cNvPr id="7" name="Picture 2" descr="Afbeeldingsresultaat voor jenkins">
            <a:extLst>
              <a:ext uri="{FF2B5EF4-FFF2-40B4-BE49-F238E27FC236}">
                <a16:creationId xmlns:a16="http://schemas.microsoft.com/office/drawing/2014/main" id="{F4858288-45A8-45DE-AA39-6ED4B02837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103" y="3978111"/>
            <a:ext cx="1863887" cy="186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536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CB2F0E14-CEC9-4C2A-826C-4F032CEA5032}"/>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CA758E8F-AF2A-4F64-8BDA-875B07B0C91E}"/>
              </a:ext>
            </a:extLst>
          </p:cNvPr>
          <p:cNvSpPr>
            <a:spLocks noGrp="1"/>
          </p:cNvSpPr>
          <p:nvPr>
            <p:ph type="title"/>
          </p:nvPr>
        </p:nvSpPr>
        <p:spPr/>
        <p:txBody>
          <a:bodyPr/>
          <a:lstStyle/>
          <a:p>
            <a:r>
              <a:rPr lang="nl-NL" dirty="0"/>
              <a:t>Inloggen Jenkins</a:t>
            </a:r>
          </a:p>
        </p:txBody>
      </p:sp>
      <p:sp>
        <p:nvSpPr>
          <p:cNvPr id="4" name="Tijdelijke aanduiding voor inhoud 3">
            <a:extLst>
              <a:ext uri="{FF2B5EF4-FFF2-40B4-BE49-F238E27FC236}">
                <a16:creationId xmlns:a16="http://schemas.microsoft.com/office/drawing/2014/main" id="{7DDBB5D1-C75B-45CF-86B6-A878FE031951}"/>
              </a:ext>
            </a:extLst>
          </p:cNvPr>
          <p:cNvSpPr>
            <a:spLocks noGrp="1"/>
          </p:cNvSpPr>
          <p:nvPr>
            <p:ph idx="1"/>
          </p:nvPr>
        </p:nvSpPr>
        <p:spPr>
          <a:xfrm>
            <a:off x="2131481" y="1600198"/>
            <a:ext cx="6371999" cy="4241801"/>
          </a:xfrm>
        </p:spPr>
        <p:txBody>
          <a:bodyPr>
            <a:normAutofit/>
          </a:bodyPr>
          <a:lstStyle/>
          <a:p>
            <a:pPr marL="0" indent="0">
              <a:buNone/>
            </a:pPr>
            <a:r>
              <a:rPr lang="nl-NL" sz="1600" dirty="0"/>
              <a:t>Het initiële wachtwoord voor jenkins staat in:</a:t>
            </a:r>
          </a:p>
          <a:p>
            <a:pPr marL="0" indent="0">
              <a:buNone/>
            </a:pPr>
            <a:endParaRPr lang="nl-NL" sz="1600" dirty="0"/>
          </a:p>
          <a:p>
            <a:pPr marL="0" indent="0">
              <a:buNone/>
            </a:pPr>
            <a:r>
              <a:rPr lang="nl-NL" sz="1600" dirty="0"/>
              <a:t> 	/var/jenkins_home/secrets/initialAdminPasword</a:t>
            </a:r>
          </a:p>
          <a:p>
            <a:pPr marL="0" indent="0">
              <a:buNone/>
            </a:pPr>
            <a:endParaRPr lang="nl-NL" sz="1600" dirty="0"/>
          </a:p>
          <a:p>
            <a:pPr marL="0" indent="0">
              <a:buNone/>
            </a:pPr>
            <a:r>
              <a:rPr lang="nl-NL" sz="1600" dirty="0"/>
              <a:t>Dit wachtwoord is te vinden:</a:t>
            </a:r>
          </a:p>
          <a:p>
            <a:pPr marL="0" indent="0">
              <a:buNone/>
            </a:pPr>
            <a:endParaRPr lang="nl-NL" sz="1600" dirty="0"/>
          </a:p>
          <a:p>
            <a:pPr>
              <a:buFont typeface="Arial" panose="020B0604020202020204" pitchFamily="34" charset="0"/>
              <a:buChar char="•"/>
            </a:pPr>
            <a:r>
              <a:rPr lang="nl-NL" sz="1600" dirty="0"/>
              <a:t>In de log file van de Jenkins pod, of</a:t>
            </a:r>
          </a:p>
          <a:p>
            <a:pPr>
              <a:buFont typeface="Arial" panose="020B0604020202020204" pitchFamily="34" charset="0"/>
              <a:buChar char="•"/>
            </a:pPr>
            <a:r>
              <a:rPr lang="nl-NL" sz="1600" dirty="0"/>
              <a:t>Via &gt;cat /var/jenkins_home/secrets/initalAdminPassword</a:t>
            </a:r>
          </a:p>
          <a:p>
            <a:pPr marL="0" indent="0">
              <a:buNone/>
            </a:pPr>
            <a:r>
              <a:rPr lang="nl-NL" sz="1600" dirty="0"/>
              <a:t>      vanuit het exec venster van de Jenkins pod</a:t>
            </a:r>
          </a:p>
          <a:p>
            <a:pPr marL="0" indent="0">
              <a:buNone/>
            </a:pPr>
            <a:endParaRPr lang="nl-NL" sz="1600" dirty="0"/>
          </a:p>
          <a:p>
            <a:pPr marL="0" indent="0">
              <a:buNone/>
            </a:pPr>
            <a:endParaRPr lang="nl-NL" sz="1600" dirty="0"/>
          </a:p>
          <a:p>
            <a:pPr marL="0" indent="0">
              <a:buNone/>
            </a:pPr>
            <a:endParaRPr lang="nl-NL" sz="1600" dirty="0"/>
          </a:p>
        </p:txBody>
      </p:sp>
      <p:sp>
        <p:nvSpPr>
          <p:cNvPr id="5" name="Tijdelijke aanduiding voor afbeelding 4">
            <a:extLst>
              <a:ext uri="{FF2B5EF4-FFF2-40B4-BE49-F238E27FC236}">
                <a16:creationId xmlns:a16="http://schemas.microsoft.com/office/drawing/2014/main" id="{B1FC1410-78C7-46C8-9595-6E161D521C57}"/>
              </a:ext>
            </a:extLst>
          </p:cNvPr>
          <p:cNvSpPr>
            <a:spLocks noGrp="1"/>
          </p:cNvSpPr>
          <p:nvPr>
            <p:ph type="pic" sz="quarter" idx="16"/>
          </p:nvPr>
        </p:nvSpPr>
        <p:spPr/>
      </p:sp>
      <p:pic>
        <p:nvPicPr>
          <p:cNvPr id="8" name="Picture 2" descr="Afbeeldingsresultaat voor jenkins">
            <a:extLst>
              <a:ext uri="{FF2B5EF4-FFF2-40B4-BE49-F238E27FC236}">
                <a16:creationId xmlns:a16="http://schemas.microsoft.com/office/drawing/2014/main" id="{8A9FDE0B-895B-40EF-A8EA-5735FD31D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103" y="3978111"/>
            <a:ext cx="1863887" cy="186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467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7CF95352-CA6E-4019-ABEA-C4400A56E522}"/>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1DEF5CC1-A1AC-4838-84B4-9FF30658990B}"/>
              </a:ext>
            </a:extLst>
          </p:cNvPr>
          <p:cNvSpPr>
            <a:spLocks noGrp="1"/>
          </p:cNvSpPr>
          <p:nvPr>
            <p:ph type="title"/>
          </p:nvPr>
        </p:nvSpPr>
        <p:spPr/>
        <p:txBody>
          <a:bodyPr/>
          <a:lstStyle/>
          <a:p>
            <a:r>
              <a:rPr lang="nl-NL" dirty="0"/>
              <a:t>Inloggen Jenkins</a:t>
            </a:r>
          </a:p>
        </p:txBody>
      </p:sp>
      <p:sp>
        <p:nvSpPr>
          <p:cNvPr id="4" name="Tijdelijke aanduiding voor inhoud 3">
            <a:extLst>
              <a:ext uri="{FF2B5EF4-FFF2-40B4-BE49-F238E27FC236}">
                <a16:creationId xmlns:a16="http://schemas.microsoft.com/office/drawing/2014/main" id="{D5A41EFA-B535-4B60-87AD-1BD23B611946}"/>
              </a:ext>
            </a:extLst>
          </p:cNvPr>
          <p:cNvSpPr>
            <a:spLocks noGrp="1"/>
          </p:cNvSpPr>
          <p:nvPr>
            <p:ph idx="1"/>
          </p:nvPr>
        </p:nvSpPr>
        <p:spPr/>
        <p:txBody>
          <a:bodyPr>
            <a:normAutofit/>
          </a:bodyPr>
          <a:lstStyle/>
          <a:p>
            <a:pPr>
              <a:buFont typeface="Arial" panose="020B0604020202020204" pitchFamily="34" charset="0"/>
              <a:buChar char="•"/>
            </a:pPr>
            <a:r>
              <a:rPr lang="nl-NL" sz="1600" dirty="0"/>
              <a:t>Log in met het initiële wachtwoord</a:t>
            </a:r>
          </a:p>
          <a:p>
            <a:pPr>
              <a:buFont typeface="Arial" panose="020B0604020202020204" pitchFamily="34" charset="0"/>
              <a:buChar char="•"/>
            </a:pPr>
            <a:r>
              <a:rPr lang="nl-NL" sz="1600" dirty="0"/>
              <a:t>Installeer en update de aanbevolen plugins</a:t>
            </a:r>
          </a:p>
          <a:p>
            <a:pPr>
              <a:buFont typeface="Arial" panose="020B0604020202020204" pitchFamily="34" charset="0"/>
              <a:buChar char="•"/>
            </a:pPr>
            <a:r>
              <a:rPr lang="nl-NL" sz="1600" dirty="0"/>
              <a:t>Creëer de eerste user (cursist/vh_cursus)</a:t>
            </a:r>
          </a:p>
          <a:p>
            <a:pPr>
              <a:buFont typeface="Arial" panose="020B0604020202020204" pitchFamily="34" charset="0"/>
              <a:buChar char="•"/>
            </a:pPr>
            <a:r>
              <a:rPr lang="nl-NL" sz="1600" dirty="0"/>
              <a:t>Herstart Jenkins</a:t>
            </a:r>
          </a:p>
          <a:p>
            <a:pPr>
              <a:buFont typeface="Arial" panose="020B0604020202020204" pitchFamily="34" charset="0"/>
              <a:buChar char="•"/>
            </a:pPr>
            <a:r>
              <a:rPr lang="nl-NL" sz="1600" dirty="0"/>
              <a:t>Login als cursist/vh_cursus</a:t>
            </a:r>
          </a:p>
        </p:txBody>
      </p:sp>
      <p:sp>
        <p:nvSpPr>
          <p:cNvPr id="5" name="Tijdelijke aanduiding voor afbeelding 4">
            <a:extLst>
              <a:ext uri="{FF2B5EF4-FFF2-40B4-BE49-F238E27FC236}">
                <a16:creationId xmlns:a16="http://schemas.microsoft.com/office/drawing/2014/main" id="{565473A2-DB3A-4AEC-8419-3C6EE2516EC1}"/>
              </a:ext>
            </a:extLst>
          </p:cNvPr>
          <p:cNvSpPr>
            <a:spLocks noGrp="1"/>
          </p:cNvSpPr>
          <p:nvPr>
            <p:ph type="pic" sz="quarter" idx="16"/>
          </p:nvPr>
        </p:nvSpPr>
        <p:spPr/>
      </p:sp>
      <p:pic>
        <p:nvPicPr>
          <p:cNvPr id="6" name="Picture 2" descr="Afbeeldingsresultaat voor jenkins">
            <a:extLst>
              <a:ext uri="{FF2B5EF4-FFF2-40B4-BE49-F238E27FC236}">
                <a16:creationId xmlns:a16="http://schemas.microsoft.com/office/drawing/2014/main" id="{1D4E7B0A-CC27-4DE8-AA78-1C0B26109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103" y="3978111"/>
            <a:ext cx="1863887" cy="186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109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55511178-38E4-42F6-B363-32E2B5076D2D}"/>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2F28E28A-C857-42E9-BE26-B3739B1EFB1A}"/>
              </a:ext>
            </a:extLst>
          </p:cNvPr>
          <p:cNvSpPr>
            <a:spLocks noGrp="1"/>
          </p:cNvSpPr>
          <p:nvPr>
            <p:ph type="title"/>
          </p:nvPr>
        </p:nvSpPr>
        <p:spPr/>
        <p:txBody>
          <a:bodyPr/>
          <a:lstStyle/>
          <a:p>
            <a:r>
              <a:rPr lang="nl-NL" dirty="0"/>
              <a:t>DevOps CI/CD Overview</a:t>
            </a:r>
          </a:p>
        </p:txBody>
      </p:sp>
      <p:sp>
        <p:nvSpPr>
          <p:cNvPr id="4" name="Tijdelijke aanduiding voor inhoud 3">
            <a:extLst>
              <a:ext uri="{FF2B5EF4-FFF2-40B4-BE49-F238E27FC236}">
                <a16:creationId xmlns:a16="http://schemas.microsoft.com/office/drawing/2014/main" id="{8C5B07DD-15AA-4AA8-A76A-030D10F55429}"/>
              </a:ext>
            </a:extLst>
          </p:cNvPr>
          <p:cNvSpPr>
            <a:spLocks noGrp="1"/>
          </p:cNvSpPr>
          <p:nvPr>
            <p:ph idx="1"/>
          </p:nvPr>
        </p:nvSpPr>
        <p:spPr/>
        <p:txBody>
          <a:bodyPr>
            <a:normAutofit lnSpcReduction="10000"/>
          </a:bodyPr>
          <a:lstStyle/>
          <a:p>
            <a:pPr marL="0" indent="0">
              <a:buNone/>
            </a:pPr>
            <a:r>
              <a:rPr lang="nl-NL" sz="1600" b="1" dirty="0"/>
              <a:t>DOEL</a:t>
            </a:r>
          </a:p>
          <a:p>
            <a:pPr>
              <a:buFont typeface="Arial" panose="020B0604020202020204" pitchFamily="34" charset="0"/>
              <a:buChar char="•"/>
            </a:pPr>
            <a:r>
              <a:rPr lang="nl-NL" sz="1600" dirty="0"/>
              <a:t>Na het volgen van deze training ben je bekend met de concepten en werking van een CI/CD pijplijn</a:t>
            </a:r>
          </a:p>
          <a:p>
            <a:pPr>
              <a:buFont typeface="Arial" panose="020B0604020202020204" pitchFamily="34" charset="0"/>
              <a:buChar char="•"/>
            </a:pPr>
            <a:r>
              <a:rPr lang="nl-NL" sz="1600" dirty="0"/>
              <a:t>Je kunt na deze training beter een keuze maken welke tool voor jouw situatie geschikt is</a:t>
            </a:r>
          </a:p>
          <a:p>
            <a:pPr marL="0" indent="0">
              <a:buNone/>
            </a:pPr>
            <a:r>
              <a:rPr lang="nl-NL" sz="1600" b="1" dirty="0"/>
              <a:t>DOELGROEP</a:t>
            </a:r>
          </a:p>
          <a:p>
            <a:pPr>
              <a:buFont typeface="Arial" panose="020B0604020202020204" pitchFamily="34" charset="0"/>
              <a:buChar char="•"/>
            </a:pPr>
            <a:r>
              <a:rPr lang="nl-NL" sz="1600" dirty="0"/>
              <a:t>Systeembeheerders en softwareontwikkelaars die gaan werken binnen een DevOps team</a:t>
            </a:r>
          </a:p>
          <a:p>
            <a:pPr marL="0" indent="0">
              <a:buNone/>
            </a:pPr>
            <a:r>
              <a:rPr lang="nl-NL" sz="1600" b="1" dirty="0"/>
              <a:t>VOORKENNIS</a:t>
            </a:r>
            <a:r>
              <a:rPr lang="nl-NL" sz="1600" dirty="0"/>
              <a:t> (Onderstaande voorkennis is vereist)</a:t>
            </a:r>
          </a:p>
          <a:p>
            <a:pPr>
              <a:buFont typeface="Arial" panose="020B0604020202020204" pitchFamily="34" charset="0"/>
              <a:buChar char="•"/>
            </a:pPr>
            <a:r>
              <a:rPr lang="nl-NL" sz="1600" dirty="0"/>
              <a:t>Je hebt minimaal een jaar ervaring als systeembeheerder of softwareontwikkelaar</a:t>
            </a:r>
          </a:p>
          <a:p>
            <a:pPr marL="0" indent="0">
              <a:buNone/>
            </a:pPr>
            <a:r>
              <a:rPr lang="nl-NL" sz="1600" b="1" dirty="0"/>
              <a:t>DUUR</a:t>
            </a:r>
          </a:p>
          <a:p>
            <a:pPr>
              <a:buFont typeface="Arial" panose="020B0604020202020204" pitchFamily="34" charset="0"/>
              <a:buChar char="•"/>
            </a:pPr>
            <a:r>
              <a:rPr lang="nl-NL" sz="1600" dirty="0"/>
              <a:t>1 dag</a:t>
            </a:r>
          </a:p>
          <a:p>
            <a:endParaRPr lang="nl-NL" dirty="0"/>
          </a:p>
        </p:txBody>
      </p:sp>
      <p:sp>
        <p:nvSpPr>
          <p:cNvPr id="5" name="Tijdelijke aanduiding voor afbeelding 4">
            <a:extLst>
              <a:ext uri="{FF2B5EF4-FFF2-40B4-BE49-F238E27FC236}">
                <a16:creationId xmlns:a16="http://schemas.microsoft.com/office/drawing/2014/main" id="{20FAB4AE-525A-4D8A-9C44-58C9558AEEAB}"/>
              </a:ext>
            </a:extLst>
          </p:cNvPr>
          <p:cNvSpPr>
            <a:spLocks noGrp="1"/>
          </p:cNvSpPr>
          <p:nvPr>
            <p:ph type="pic" sz="quarter" idx="16"/>
          </p:nvPr>
        </p:nvSpPr>
        <p:spPr/>
      </p:sp>
    </p:spTree>
    <p:extLst>
      <p:ext uri="{BB962C8B-B14F-4D97-AF65-F5344CB8AC3E}">
        <p14:creationId xmlns:p14="http://schemas.microsoft.com/office/powerpoint/2010/main" val="999428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7CF95352-CA6E-4019-ABEA-C4400A56E522}"/>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1DEF5CC1-A1AC-4838-84B4-9FF30658990B}"/>
              </a:ext>
            </a:extLst>
          </p:cNvPr>
          <p:cNvSpPr>
            <a:spLocks noGrp="1"/>
          </p:cNvSpPr>
          <p:nvPr>
            <p:ph type="title"/>
          </p:nvPr>
        </p:nvSpPr>
        <p:spPr/>
        <p:txBody>
          <a:bodyPr/>
          <a:lstStyle/>
          <a:p>
            <a:r>
              <a:rPr lang="nl-NL" dirty="0"/>
              <a:t>Jenkins </a:t>
            </a:r>
            <a:r>
              <a:rPr lang="nl-NL" dirty="0" err="1"/>
              <a:t>Plugins</a:t>
            </a:r>
            <a:r>
              <a:rPr lang="nl-NL" dirty="0"/>
              <a:t> installeren</a:t>
            </a:r>
          </a:p>
        </p:txBody>
      </p:sp>
      <p:sp>
        <p:nvSpPr>
          <p:cNvPr id="4" name="Tijdelijke aanduiding voor inhoud 3">
            <a:extLst>
              <a:ext uri="{FF2B5EF4-FFF2-40B4-BE49-F238E27FC236}">
                <a16:creationId xmlns:a16="http://schemas.microsoft.com/office/drawing/2014/main" id="{D5A41EFA-B535-4B60-87AD-1BD23B611946}"/>
              </a:ext>
            </a:extLst>
          </p:cNvPr>
          <p:cNvSpPr>
            <a:spLocks noGrp="1"/>
          </p:cNvSpPr>
          <p:nvPr>
            <p:ph idx="1"/>
          </p:nvPr>
        </p:nvSpPr>
        <p:spPr/>
        <p:txBody>
          <a:bodyPr>
            <a:normAutofit/>
          </a:bodyPr>
          <a:lstStyle/>
          <a:p>
            <a:pPr marL="0" indent="0">
              <a:buNone/>
            </a:pPr>
            <a:r>
              <a:rPr lang="nl-NL" sz="1600" dirty="0"/>
              <a:t>Navigeer naar Jenkins beheer</a:t>
            </a:r>
          </a:p>
          <a:p>
            <a:pPr>
              <a:buFont typeface="Arial" panose="020B0604020202020204" pitchFamily="34" charset="0"/>
              <a:buChar char="•"/>
            </a:pPr>
            <a:r>
              <a:rPr lang="nl-NL" sz="1600" dirty="0"/>
              <a:t>Installeer de </a:t>
            </a:r>
            <a:r>
              <a:rPr lang="nl-NL" sz="1600" dirty="0" err="1"/>
              <a:t>Cobertura</a:t>
            </a:r>
            <a:r>
              <a:rPr lang="nl-NL" sz="1600" dirty="0"/>
              <a:t> </a:t>
            </a:r>
            <a:r>
              <a:rPr lang="nl-NL" sz="1600" dirty="0" err="1"/>
              <a:t>plugin</a:t>
            </a:r>
            <a:endParaRPr lang="nl-NL" sz="1600" dirty="0"/>
          </a:p>
          <a:p>
            <a:pPr>
              <a:buFont typeface="Arial" panose="020B0604020202020204" pitchFamily="34" charset="0"/>
              <a:buChar char="•"/>
            </a:pPr>
            <a:r>
              <a:rPr lang="nl-NL" sz="1600" dirty="0"/>
              <a:t>Instelleer de SonarQube Scanner </a:t>
            </a:r>
            <a:r>
              <a:rPr lang="nl-NL" sz="1600" dirty="0" err="1"/>
              <a:t>plugin</a:t>
            </a:r>
            <a:endParaRPr lang="nl-NL" sz="1600" dirty="0"/>
          </a:p>
          <a:p>
            <a:pPr>
              <a:buFont typeface="Arial" panose="020B0604020202020204" pitchFamily="34" charset="0"/>
              <a:buChar char="•"/>
            </a:pPr>
            <a:r>
              <a:rPr lang="nl-NL" sz="1600" dirty="0"/>
              <a:t>Configureer de scanner in </a:t>
            </a:r>
          </a:p>
        </p:txBody>
      </p:sp>
      <p:sp>
        <p:nvSpPr>
          <p:cNvPr id="5" name="Tijdelijke aanduiding voor afbeelding 4">
            <a:extLst>
              <a:ext uri="{FF2B5EF4-FFF2-40B4-BE49-F238E27FC236}">
                <a16:creationId xmlns:a16="http://schemas.microsoft.com/office/drawing/2014/main" id="{565473A2-DB3A-4AEC-8419-3C6EE2516EC1}"/>
              </a:ext>
            </a:extLst>
          </p:cNvPr>
          <p:cNvSpPr>
            <a:spLocks noGrp="1"/>
          </p:cNvSpPr>
          <p:nvPr>
            <p:ph type="pic" sz="quarter" idx="16"/>
          </p:nvPr>
        </p:nvSpPr>
        <p:spPr/>
      </p:sp>
      <p:pic>
        <p:nvPicPr>
          <p:cNvPr id="6" name="Picture 2" descr="Afbeeldingsresultaat voor jenkins">
            <a:extLst>
              <a:ext uri="{FF2B5EF4-FFF2-40B4-BE49-F238E27FC236}">
                <a16:creationId xmlns:a16="http://schemas.microsoft.com/office/drawing/2014/main" id="{1D4E7B0A-CC27-4DE8-AA78-1C0B26109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103" y="3978111"/>
            <a:ext cx="1863887" cy="186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567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3ED95BE0-2954-4160-B2B1-B2535C3E8222}"/>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C79D8AE1-ABBD-42DA-837B-1C2C058BA2A7}"/>
              </a:ext>
            </a:extLst>
          </p:cNvPr>
          <p:cNvSpPr>
            <a:spLocks noGrp="1"/>
          </p:cNvSpPr>
          <p:nvPr>
            <p:ph type="title"/>
          </p:nvPr>
        </p:nvSpPr>
        <p:spPr/>
        <p:txBody>
          <a:bodyPr/>
          <a:lstStyle/>
          <a:p>
            <a:r>
              <a:rPr lang="nl-NL" dirty="0"/>
              <a:t>Jenkins Pipeline</a:t>
            </a:r>
          </a:p>
        </p:txBody>
      </p:sp>
      <p:sp>
        <p:nvSpPr>
          <p:cNvPr id="4" name="Tijdelijke aanduiding voor inhoud 3">
            <a:extLst>
              <a:ext uri="{FF2B5EF4-FFF2-40B4-BE49-F238E27FC236}">
                <a16:creationId xmlns:a16="http://schemas.microsoft.com/office/drawing/2014/main" id="{A9172CD0-B9B2-40A7-8C1D-6F7CFD04B5FE}"/>
              </a:ext>
            </a:extLst>
          </p:cNvPr>
          <p:cNvSpPr>
            <a:spLocks noGrp="1"/>
          </p:cNvSpPr>
          <p:nvPr>
            <p:ph idx="1"/>
          </p:nvPr>
        </p:nvSpPr>
        <p:spPr/>
        <p:txBody>
          <a:bodyPr>
            <a:noAutofit/>
          </a:bodyPr>
          <a:lstStyle/>
          <a:p>
            <a:pPr marL="0" indent="0">
              <a:buNone/>
            </a:pPr>
            <a:r>
              <a:rPr lang="nl-NL" sz="1600" dirty="0"/>
              <a:t>De definitie van een pipeline wordt opgeslagen in een tekstbestand genaamd Jenkinsfile en verkregen vanuit het versiebeheersysteem van het project. Er zijn twee manieren om een pipeline te declareren, </a:t>
            </a:r>
            <a:r>
              <a:rPr lang="nl-NL" sz="1600" b="1" dirty="0"/>
              <a:t>script</a:t>
            </a:r>
            <a:r>
              <a:rPr lang="nl-NL" sz="1600" dirty="0"/>
              <a:t> en </a:t>
            </a:r>
            <a:r>
              <a:rPr lang="nl-NL" sz="1600" b="1" dirty="0"/>
              <a:t>declaratief</a:t>
            </a:r>
            <a:r>
              <a:rPr lang="nl-NL" sz="1600" dirty="0"/>
              <a:t>.</a:t>
            </a:r>
          </a:p>
          <a:p>
            <a:pPr marL="0" indent="0">
              <a:buNone/>
            </a:pPr>
            <a:endParaRPr lang="nl-NL" sz="1600" dirty="0"/>
          </a:p>
          <a:p>
            <a:pPr marL="0" indent="0">
              <a:buNone/>
            </a:pPr>
            <a:r>
              <a:rPr lang="nl-NL" sz="1600" dirty="0"/>
              <a:t>Stript (traditioneel):</a:t>
            </a:r>
          </a:p>
          <a:p>
            <a:pPr marL="0" indent="0">
              <a:buNone/>
            </a:pPr>
            <a:endParaRPr lang="nl-NL" sz="1600" dirty="0"/>
          </a:p>
          <a:p>
            <a:pPr marL="400050" lvl="1" indent="0">
              <a:buNone/>
            </a:pPr>
            <a:r>
              <a:rPr lang="nl-NL" sz="1600" b="1" dirty="0"/>
              <a:t>	node {</a:t>
            </a:r>
          </a:p>
          <a:p>
            <a:pPr marL="400050" lvl="1" indent="0">
              <a:buNone/>
            </a:pPr>
            <a:r>
              <a:rPr lang="nl-NL" sz="1600" b="1" dirty="0"/>
              <a:t>  	/*  pipeline script hier */</a:t>
            </a:r>
          </a:p>
          <a:p>
            <a:pPr marL="400050" lvl="1" indent="0">
              <a:buNone/>
            </a:pPr>
            <a:r>
              <a:rPr lang="nl-NL" sz="1600" b="1" dirty="0"/>
              <a:t>	}</a:t>
            </a:r>
          </a:p>
          <a:p>
            <a:pPr marL="0" indent="0">
              <a:buNone/>
            </a:pPr>
            <a:endParaRPr lang="nl-NL" sz="2400" dirty="0"/>
          </a:p>
          <a:p>
            <a:pPr marL="0" indent="0">
              <a:buNone/>
            </a:pPr>
            <a:endParaRPr lang="nl-NL" dirty="0"/>
          </a:p>
          <a:p>
            <a:pPr marL="0" indent="0">
              <a:buNone/>
            </a:pPr>
            <a:r>
              <a:rPr lang="nl-NL" dirty="0"/>
              <a:t> </a:t>
            </a:r>
          </a:p>
        </p:txBody>
      </p:sp>
      <p:sp>
        <p:nvSpPr>
          <p:cNvPr id="5" name="Tijdelijke aanduiding voor afbeelding 4">
            <a:extLst>
              <a:ext uri="{FF2B5EF4-FFF2-40B4-BE49-F238E27FC236}">
                <a16:creationId xmlns:a16="http://schemas.microsoft.com/office/drawing/2014/main" id="{4CDC42EC-D6B7-49CE-BB63-1B8E9C386CDA}"/>
              </a:ext>
            </a:extLst>
          </p:cNvPr>
          <p:cNvSpPr>
            <a:spLocks noGrp="1"/>
          </p:cNvSpPr>
          <p:nvPr>
            <p:ph type="pic" sz="quarter" idx="16"/>
          </p:nvPr>
        </p:nvSpPr>
        <p:spPr/>
      </p:sp>
      <p:pic>
        <p:nvPicPr>
          <p:cNvPr id="6" name="Picture 2" descr="Afbeeldingsresultaat voor jenkins">
            <a:extLst>
              <a:ext uri="{FF2B5EF4-FFF2-40B4-BE49-F238E27FC236}">
                <a16:creationId xmlns:a16="http://schemas.microsoft.com/office/drawing/2014/main" id="{C4266C71-F9F2-48A5-9914-66BF72399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103" y="3978111"/>
            <a:ext cx="1863887" cy="186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038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66FA74F8-9BA5-47DF-9A51-41B52B351F41}"/>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458BCF50-ED3B-4F19-A232-BD4194ED1314}"/>
              </a:ext>
            </a:extLst>
          </p:cNvPr>
          <p:cNvSpPr>
            <a:spLocks noGrp="1"/>
          </p:cNvSpPr>
          <p:nvPr>
            <p:ph type="title"/>
          </p:nvPr>
        </p:nvSpPr>
        <p:spPr/>
        <p:txBody>
          <a:bodyPr/>
          <a:lstStyle/>
          <a:p>
            <a:r>
              <a:rPr lang="nl-NL" dirty="0"/>
              <a:t>Jenkins Pipeline - Declaratief</a:t>
            </a:r>
          </a:p>
        </p:txBody>
      </p:sp>
      <p:sp>
        <p:nvSpPr>
          <p:cNvPr id="4" name="Tijdelijke aanduiding voor inhoud 3">
            <a:extLst>
              <a:ext uri="{FF2B5EF4-FFF2-40B4-BE49-F238E27FC236}">
                <a16:creationId xmlns:a16="http://schemas.microsoft.com/office/drawing/2014/main" id="{281EB9EB-B710-488D-994A-774FCC9EDC15}"/>
              </a:ext>
            </a:extLst>
          </p:cNvPr>
          <p:cNvSpPr>
            <a:spLocks noGrp="1"/>
          </p:cNvSpPr>
          <p:nvPr>
            <p:ph idx="1"/>
          </p:nvPr>
        </p:nvSpPr>
        <p:spPr/>
        <p:txBody>
          <a:bodyPr>
            <a:normAutofit/>
          </a:bodyPr>
          <a:lstStyle/>
          <a:p>
            <a:pPr marL="0" indent="0">
              <a:buNone/>
            </a:pPr>
            <a:r>
              <a:rPr lang="nl-NL" sz="1600" dirty="0"/>
              <a:t>Declaratief:</a:t>
            </a:r>
          </a:p>
          <a:p>
            <a:pPr marL="0" indent="0">
              <a:buNone/>
            </a:pPr>
            <a:endParaRPr lang="nl-NL" sz="1600" dirty="0"/>
          </a:p>
          <a:p>
            <a:pPr marL="0" indent="0">
              <a:buNone/>
            </a:pPr>
            <a:r>
              <a:rPr lang="nl-NL" sz="1600" b="1" dirty="0"/>
              <a:t>	pipeline {</a:t>
            </a:r>
          </a:p>
          <a:p>
            <a:pPr marL="0" indent="0">
              <a:buNone/>
            </a:pPr>
            <a:r>
              <a:rPr lang="nl-NL" sz="1600" b="1" dirty="0"/>
              <a:t>  		/* declaratieve pipeline hier */</a:t>
            </a:r>
          </a:p>
          <a:p>
            <a:pPr marL="0" indent="0">
              <a:buNone/>
            </a:pPr>
            <a:r>
              <a:rPr lang="nl-NL" sz="1600" b="1" dirty="0"/>
              <a:t>	}</a:t>
            </a:r>
          </a:p>
          <a:p>
            <a:pPr marL="0" indent="0">
              <a:buNone/>
            </a:pPr>
            <a:endParaRPr lang="nl-NL" sz="1600" dirty="0"/>
          </a:p>
          <a:p>
            <a:pPr marL="0" indent="0">
              <a:buNone/>
            </a:pPr>
            <a:r>
              <a:rPr lang="nl-NL" sz="1600" dirty="0"/>
              <a:t>De declaratieve pipeline is recenter toegevoegd aan Jenkins en gebruikt een eenvoudigere, meer Jenkins specifieke syntax. Beide pipelines gebruiken Groovy.</a:t>
            </a:r>
          </a:p>
        </p:txBody>
      </p:sp>
      <p:sp>
        <p:nvSpPr>
          <p:cNvPr id="5" name="Tijdelijke aanduiding voor afbeelding 4">
            <a:extLst>
              <a:ext uri="{FF2B5EF4-FFF2-40B4-BE49-F238E27FC236}">
                <a16:creationId xmlns:a16="http://schemas.microsoft.com/office/drawing/2014/main" id="{08AF7A26-36AF-4AA3-95BD-5D78D11FE521}"/>
              </a:ext>
            </a:extLst>
          </p:cNvPr>
          <p:cNvSpPr>
            <a:spLocks noGrp="1"/>
          </p:cNvSpPr>
          <p:nvPr>
            <p:ph type="pic" sz="quarter" idx="16"/>
          </p:nvPr>
        </p:nvSpPr>
        <p:spPr/>
      </p:sp>
      <p:pic>
        <p:nvPicPr>
          <p:cNvPr id="6" name="Picture 2" descr="Afbeeldingsresultaat voor jenkins">
            <a:extLst>
              <a:ext uri="{FF2B5EF4-FFF2-40B4-BE49-F238E27FC236}">
                <a16:creationId xmlns:a16="http://schemas.microsoft.com/office/drawing/2014/main" id="{0F10922E-3A62-4493-8470-3D05751CB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103" y="3978111"/>
            <a:ext cx="1863887" cy="186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860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8858C275-C5FE-46E5-A6AA-447C616555AB}"/>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7F41D7E1-4C04-480B-8F6E-16EE5CF0FC07}"/>
              </a:ext>
            </a:extLst>
          </p:cNvPr>
          <p:cNvSpPr>
            <a:spLocks noGrp="1"/>
          </p:cNvSpPr>
          <p:nvPr>
            <p:ph type="title"/>
          </p:nvPr>
        </p:nvSpPr>
        <p:spPr/>
        <p:txBody>
          <a:bodyPr/>
          <a:lstStyle/>
          <a:p>
            <a:r>
              <a:rPr lang="nl-NL" dirty="0"/>
              <a:t>Jenkins Pipeline - Script</a:t>
            </a:r>
          </a:p>
        </p:txBody>
      </p:sp>
      <p:sp>
        <p:nvSpPr>
          <p:cNvPr id="4" name="Tijdelijke aanduiding voor inhoud 3">
            <a:extLst>
              <a:ext uri="{FF2B5EF4-FFF2-40B4-BE49-F238E27FC236}">
                <a16:creationId xmlns:a16="http://schemas.microsoft.com/office/drawing/2014/main" id="{D8BA2E2C-0B76-48BB-8BF5-F9FB0BB79910}"/>
              </a:ext>
            </a:extLst>
          </p:cNvPr>
          <p:cNvSpPr>
            <a:spLocks noGrp="1"/>
          </p:cNvSpPr>
          <p:nvPr>
            <p:ph idx="1"/>
          </p:nvPr>
        </p:nvSpPr>
        <p:spPr>
          <a:xfrm>
            <a:off x="2131482" y="1600198"/>
            <a:ext cx="6371999" cy="4241801"/>
          </a:xfrm>
        </p:spPr>
        <p:txBody>
          <a:bodyPr>
            <a:normAutofit/>
          </a:bodyPr>
          <a:lstStyle/>
          <a:p>
            <a:pPr marL="0" indent="0">
              <a:buNone/>
            </a:pPr>
            <a:r>
              <a:rPr lang="nl-NL" sz="1600" dirty="0"/>
              <a:t>Het top level element van een script pipeline is een node. Alles is gedeclareerd binnen de accolades van de node</a:t>
            </a:r>
          </a:p>
          <a:p>
            <a:pPr marL="0" indent="0">
              <a:buNone/>
            </a:pPr>
            <a:endParaRPr lang="nl-NL" sz="1600" dirty="0"/>
          </a:p>
          <a:p>
            <a:pPr marL="400050" lvl="1" indent="0">
              <a:buNone/>
            </a:pPr>
            <a:r>
              <a:rPr lang="nl-NL" sz="1600" b="1" dirty="0"/>
              <a:t>node {</a:t>
            </a:r>
          </a:p>
          <a:p>
            <a:pPr marL="400050" lvl="1" indent="0">
              <a:buNone/>
            </a:pPr>
            <a:r>
              <a:rPr lang="nl-NL" sz="1600" b="1" dirty="0"/>
              <a:t>		 /* pipeline script hier */</a:t>
            </a:r>
          </a:p>
          <a:p>
            <a:pPr marL="400050" lvl="1" indent="0">
              <a:buNone/>
            </a:pPr>
            <a:r>
              <a:rPr lang="nl-NL" sz="1600" b="1" dirty="0"/>
              <a:t>}</a:t>
            </a:r>
          </a:p>
          <a:p>
            <a:pPr marL="0" indent="0">
              <a:buNone/>
            </a:pPr>
            <a:endParaRPr lang="nl-NL" sz="1600" dirty="0"/>
          </a:p>
          <a:p>
            <a:pPr marL="400050" lvl="1" indent="0">
              <a:buNone/>
            </a:pPr>
            <a:endParaRPr lang="nl-NL" b="1" dirty="0"/>
          </a:p>
          <a:p>
            <a:pPr marL="400050" lvl="1" indent="0">
              <a:buNone/>
            </a:pPr>
            <a:endParaRPr lang="nl-NL" b="1" dirty="0"/>
          </a:p>
          <a:p>
            <a:pPr marL="0" indent="0">
              <a:buNone/>
            </a:pPr>
            <a:endParaRPr lang="nl-NL" dirty="0"/>
          </a:p>
          <a:p>
            <a:pPr marL="0" indent="0">
              <a:buNone/>
            </a:pPr>
            <a:endParaRPr lang="nl-NL" dirty="0"/>
          </a:p>
          <a:p>
            <a:pPr marL="0" indent="0">
              <a:buNone/>
            </a:pPr>
            <a:endParaRPr lang="nl-NL" dirty="0"/>
          </a:p>
        </p:txBody>
      </p:sp>
      <p:sp>
        <p:nvSpPr>
          <p:cNvPr id="5" name="Tijdelijke aanduiding voor afbeelding 4">
            <a:extLst>
              <a:ext uri="{FF2B5EF4-FFF2-40B4-BE49-F238E27FC236}">
                <a16:creationId xmlns:a16="http://schemas.microsoft.com/office/drawing/2014/main" id="{65F8B132-5334-4CE8-88F5-85B56BC2B426}"/>
              </a:ext>
            </a:extLst>
          </p:cNvPr>
          <p:cNvSpPr>
            <a:spLocks noGrp="1"/>
          </p:cNvSpPr>
          <p:nvPr>
            <p:ph type="pic" sz="quarter" idx="16"/>
          </p:nvPr>
        </p:nvSpPr>
        <p:spPr/>
      </p:sp>
      <p:pic>
        <p:nvPicPr>
          <p:cNvPr id="7170" name="Picture 2" descr="Afbeeldingsresultaat voor jenkins">
            <a:extLst>
              <a:ext uri="{FF2B5EF4-FFF2-40B4-BE49-F238E27FC236}">
                <a16:creationId xmlns:a16="http://schemas.microsoft.com/office/drawing/2014/main" id="{DEB6FF4C-9490-401A-A666-CEB9D864C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103" y="3978111"/>
            <a:ext cx="1863887" cy="186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786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FFFBFFF8-4915-4FB2-9693-F116F2725425}"/>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BCDAA612-E993-4721-8FA2-26D0FC69D9DC}"/>
              </a:ext>
            </a:extLst>
          </p:cNvPr>
          <p:cNvSpPr>
            <a:spLocks noGrp="1"/>
          </p:cNvSpPr>
          <p:nvPr>
            <p:ph type="title"/>
          </p:nvPr>
        </p:nvSpPr>
        <p:spPr/>
        <p:txBody>
          <a:bodyPr/>
          <a:lstStyle/>
          <a:p>
            <a:r>
              <a:rPr lang="nl-NL" dirty="0"/>
              <a:t>Jenkins Pipeline - Stages</a:t>
            </a:r>
          </a:p>
        </p:txBody>
      </p:sp>
      <p:sp>
        <p:nvSpPr>
          <p:cNvPr id="4" name="Tijdelijke aanduiding voor inhoud 3">
            <a:extLst>
              <a:ext uri="{FF2B5EF4-FFF2-40B4-BE49-F238E27FC236}">
                <a16:creationId xmlns:a16="http://schemas.microsoft.com/office/drawing/2014/main" id="{7430CCFB-9E3F-45D8-B5E1-DA1764A312A8}"/>
              </a:ext>
            </a:extLst>
          </p:cNvPr>
          <p:cNvSpPr>
            <a:spLocks noGrp="1"/>
          </p:cNvSpPr>
          <p:nvPr>
            <p:ph idx="1"/>
          </p:nvPr>
        </p:nvSpPr>
        <p:spPr/>
        <p:txBody>
          <a:bodyPr>
            <a:normAutofit/>
          </a:bodyPr>
          <a:lstStyle/>
          <a:p>
            <a:pPr marL="0" indent="0">
              <a:buNone/>
            </a:pPr>
            <a:r>
              <a:rPr lang="nl-NL" sz="1600" dirty="0"/>
              <a:t>Binnen de accolades kunnen stages worden toegevoegd en gelabeld:</a:t>
            </a:r>
          </a:p>
          <a:p>
            <a:pPr marL="0" indent="0">
              <a:buNone/>
            </a:pPr>
            <a:endParaRPr lang="nl-NL" sz="1600" dirty="0"/>
          </a:p>
          <a:p>
            <a:pPr marL="400050" lvl="1" indent="0">
              <a:buNone/>
            </a:pPr>
            <a:r>
              <a:rPr lang="nl-NL" sz="1600" dirty="0"/>
              <a:t>node {</a:t>
            </a:r>
          </a:p>
          <a:p>
            <a:pPr marL="400050" lvl="1" indent="0">
              <a:buNone/>
            </a:pPr>
            <a:r>
              <a:rPr lang="nl-NL" sz="1600" b="1" dirty="0"/>
              <a:t>  	stage(‘Checkout SCM’) {</a:t>
            </a:r>
          </a:p>
          <a:p>
            <a:pPr marL="400050" lvl="1" indent="0">
              <a:buNone/>
            </a:pPr>
            <a:r>
              <a:rPr lang="nl-NL" sz="1600" b="1" dirty="0"/>
              <a:t>			 sh 'echo “Checkout SCM"'</a:t>
            </a:r>
          </a:p>
          <a:p>
            <a:pPr marL="400050" lvl="1" indent="0">
              <a:buNone/>
            </a:pPr>
            <a:r>
              <a:rPr lang="nl-NL" sz="1600" b="1" dirty="0"/>
              <a:t>		}</a:t>
            </a:r>
          </a:p>
          <a:p>
            <a:pPr marL="400050" lvl="1" indent="0">
              <a:buNone/>
            </a:pPr>
            <a:r>
              <a:rPr lang="nl-NL" sz="1600" b="1" dirty="0"/>
              <a:t>  	stage(‘Build’) {</a:t>
            </a:r>
          </a:p>
          <a:p>
            <a:pPr marL="400050" lvl="1" indent="0">
              <a:buNone/>
            </a:pPr>
            <a:r>
              <a:rPr lang="nl-NL" sz="1600" b="1" dirty="0"/>
              <a:t>			 sh 'echo “Build"'</a:t>
            </a:r>
          </a:p>
          <a:p>
            <a:pPr marL="400050" lvl="1" indent="0">
              <a:buNone/>
            </a:pPr>
            <a:r>
              <a:rPr lang="nl-NL" sz="1600" b="1" dirty="0"/>
              <a:t>  	}</a:t>
            </a:r>
          </a:p>
          <a:p>
            <a:pPr marL="400050" lvl="1" indent="0">
              <a:buNone/>
            </a:pPr>
            <a:r>
              <a:rPr lang="nl-NL" sz="1600" dirty="0"/>
              <a:t>}</a:t>
            </a:r>
          </a:p>
          <a:p>
            <a:endParaRPr lang="nl-NL" dirty="0"/>
          </a:p>
        </p:txBody>
      </p:sp>
      <p:sp>
        <p:nvSpPr>
          <p:cNvPr id="5" name="Tijdelijke aanduiding voor afbeelding 4">
            <a:extLst>
              <a:ext uri="{FF2B5EF4-FFF2-40B4-BE49-F238E27FC236}">
                <a16:creationId xmlns:a16="http://schemas.microsoft.com/office/drawing/2014/main" id="{36A654C4-BEFC-4691-958E-736E53F46352}"/>
              </a:ext>
            </a:extLst>
          </p:cNvPr>
          <p:cNvSpPr>
            <a:spLocks noGrp="1"/>
          </p:cNvSpPr>
          <p:nvPr>
            <p:ph type="pic" sz="quarter" idx="16"/>
          </p:nvPr>
        </p:nvSpPr>
        <p:spPr/>
      </p:sp>
      <p:pic>
        <p:nvPicPr>
          <p:cNvPr id="6" name="Picture 2" descr="Afbeeldingsresultaat voor jenkins">
            <a:extLst>
              <a:ext uri="{FF2B5EF4-FFF2-40B4-BE49-F238E27FC236}">
                <a16:creationId xmlns:a16="http://schemas.microsoft.com/office/drawing/2014/main" id="{013F2323-88DE-4BA3-9E1E-02F0B7FBE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103" y="3978111"/>
            <a:ext cx="1863887" cy="186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37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0C1AE257-85FA-4738-A90E-0FFDAA1AF969}"/>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48112C83-1DB9-4574-B2FD-B21D94C8188D}"/>
              </a:ext>
            </a:extLst>
          </p:cNvPr>
          <p:cNvSpPr>
            <a:spLocks noGrp="1"/>
          </p:cNvSpPr>
          <p:nvPr>
            <p:ph type="title"/>
          </p:nvPr>
        </p:nvSpPr>
        <p:spPr/>
        <p:txBody>
          <a:bodyPr/>
          <a:lstStyle/>
          <a:p>
            <a:r>
              <a:rPr lang="nl-NL" dirty="0"/>
              <a:t>Jenkins Pipeline - Stages</a:t>
            </a:r>
          </a:p>
        </p:txBody>
      </p:sp>
      <p:sp>
        <p:nvSpPr>
          <p:cNvPr id="4" name="Tijdelijke aanduiding voor inhoud 3">
            <a:extLst>
              <a:ext uri="{FF2B5EF4-FFF2-40B4-BE49-F238E27FC236}">
                <a16:creationId xmlns:a16="http://schemas.microsoft.com/office/drawing/2014/main" id="{25DBEE79-D74D-4DFE-BDE5-D7E9F2D379A1}"/>
              </a:ext>
            </a:extLst>
          </p:cNvPr>
          <p:cNvSpPr>
            <a:spLocks noGrp="1"/>
          </p:cNvSpPr>
          <p:nvPr>
            <p:ph idx="1"/>
          </p:nvPr>
        </p:nvSpPr>
        <p:spPr/>
        <p:txBody>
          <a:bodyPr>
            <a:normAutofit/>
          </a:bodyPr>
          <a:lstStyle/>
          <a:p>
            <a:pPr marL="0" indent="0">
              <a:buNone/>
            </a:pPr>
            <a:r>
              <a:rPr lang="nl-NL" sz="1600" dirty="0"/>
              <a:t>Om een execution environment te definiëren kan gebruik worden gemaakt van de Docker plugin:</a:t>
            </a:r>
          </a:p>
          <a:p>
            <a:pPr marL="400050" lvl="1" indent="0">
              <a:buNone/>
            </a:pPr>
            <a:endParaRPr lang="nl-NL" sz="1600" dirty="0"/>
          </a:p>
          <a:p>
            <a:pPr marL="400050" lvl="1" indent="0">
              <a:buNone/>
            </a:pPr>
            <a:r>
              <a:rPr lang="nl-NL" sz="1600" dirty="0"/>
              <a:t>node {</a:t>
            </a:r>
          </a:p>
          <a:p>
            <a:pPr marL="400050" lvl="1" indent="0">
              <a:buNone/>
            </a:pPr>
            <a:r>
              <a:rPr lang="nl-NL" sz="1600" b="1" dirty="0"/>
              <a:t>		docker.image(‘python3:alpine’).inside {</a:t>
            </a:r>
          </a:p>
          <a:p>
            <a:pPr marL="400050" lvl="1" indent="0">
              <a:buNone/>
            </a:pPr>
            <a:r>
              <a:rPr lang="nl-NL" sz="1600" b="1" dirty="0"/>
              <a:t>			stage(‘Test’) {</a:t>
            </a:r>
          </a:p>
          <a:p>
            <a:pPr marL="400050" lvl="1" indent="0">
              <a:buNone/>
            </a:pPr>
            <a:r>
              <a:rPr lang="nl-NL" sz="1600" b="1" dirty="0"/>
              <a:t>				sh ‘python --version’</a:t>
            </a:r>
          </a:p>
          <a:p>
            <a:pPr marL="400050" lvl="1" indent="0">
              <a:buNone/>
            </a:pPr>
            <a:r>
              <a:rPr lang="nl-NL" sz="1600" b="1" dirty="0"/>
              <a:t>			}</a:t>
            </a:r>
          </a:p>
          <a:p>
            <a:pPr marL="400050" lvl="1" indent="0">
              <a:buNone/>
            </a:pPr>
            <a:r>
              <a:rPr lang="nl-NL" sz="1600" b="1" dirty="0"/>
              <a:t>		}</a:t>
            </a:r>
          </a:p>
          <a:p>
            <a:pPr marL="400050" lvl="1" indent="0">
              <a:buNone/>
            </a:pPr>
            <a:r>
              <a:rPr lang="nl-NL" sz="1600" dirty="0"/>
              <a:t>}</a:t>
            </a:r>
          </a:p>
          <a:p>
            <a:pPr marL="400050" lvl="1" indent="0">
              <a:buNone/>
            </a:pPr>
            <a:endParaRPr lang="nl-NL" sz="1600" dirty="0"/>
          </a:p>
          <a:p>
            <a:pPr marL="0" indent="0">
              <a:buNone/>
            </a:pPr>
            <a:endParaRPr lang="nl-NL" sz="1600" dirty="0"/>
          </a:p>
          <a:p>
            <a:pPr marL="400050" lvl="1" indent="0">
              <a:buNone/>
            </a:pPr>
            <a:endParaRPr lang="nl-NL" dirty="0"/>
          </a:p>
        </p:txBody>
      </p:sp>
      <p:sp>
        <p:nvSpPr>
          <p:cNvPr id="5" name="Tijdelijke aanduiding voor afbeelding 4">
            <a:extLst>
              <a:ext uri="{FF2B5EF4-FFF2-40B4-BE49-F238E27FC236}">
                <a16:creationId xmlns:a16="http://schemas.microsoft.com/office/drawing/2014/main" id="{D72461E6-7253-45E5-AA7C-3E193D33D0F9}"/>
              </a:ext>
            </a:extLst>
          </p:cNvPr>
          <p:cNvSpPr>
            <a:spLocks noGrp="1"/>
          </p:cNvSpPr>
          <p:nvPr>
            <p:ph type="pic" sz="quarter" idx="16"/>
          </p:nvPr>
        </p:nvSpPr>
        <p:spPr/>
      </p:sp>
      <p:pic>
        <p:nvPicPr>
          <p:cNvPr id="6" name="Picture 2" descr="Afbeeldingsresultaat voor jenkins">
            <a:extLst>
              <a:ext uri="{FF2B5EF4-FFF2-40B4-BE49-F238E27FC236}">
                <a16:creationId xmlns:a16="http://schemas.microsoft.com/office/drawing/2014/main" id="{CB1670B6-6A9E-4B25-806F-F8AFE4880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103" y="3978111"/>
            <a:ext cx="1863887" cy="186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704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7CF95352-CA6E-4019-ABEA-C4400A56E522}"/>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1DEF5CC1-A1AC-4838-84B4-9FF30658990B}"/>
              </a:ext>
            </a:extLst>
          </p:cNvPr>
          <p:cNvSpPr>
            <a:spLocks noGrp="1"/>
          </p:cNvSpPr>
          <p:nvPr>
            <p:ph type="title"/>
          </p:nvPr>
        </p:nvSpPr>
        <p:spPr/>
        <p:txBody>
          <a:bodyPr/>
          <a:lstStyle/>
          <a:p>
            <a:r>
              <a:rPr lang="nl-NL" dirty="0"/>
              <a:t>Creëer een Pipeline</a:t>
            </a:r>
          </a:p>
        </p:txBody>
      </p:sp>
      <p:sp>
        <p:nvSpPr>
          <p:cNvPr id="4" name="Tijdelijke aanduiding voor inhoud 3">
            <a:extLst>
              <a:ext uri="{FF2B5EF4-FFF2-40B4-BE49-F238E27FC236}">
                <a16:creationId xmlns:a16="http://schemas.microsoft.com/office/drawing/2014/main" id="{D5A41EFA-B535-4B60-87AD-1BD23B611946}"/>
              </a:ext>
            </a:extLst>
          </p:cNvPr>
          <p:cNvSpPr>
            <a:spLocks noGrp="1"/>
          </p:cNvSpPr>
          <p:nvPr>
            <p:ph idx="1"/>
          </p:nvPr>
        </p:nvSpPr>
        <p:spPr>
          <a:xfrm>
            <a:off x="2131483" y="1600199"/>
            <a:ext cx="5041478" cy="726441"/>
          </a:xfrm>
        </p:spPr>
        <p:txBody>
          <a:bodyPr>
            <a:normAutofit/>
          </a:bodyPr>
          <a:lstStyle/>
          <a:p>
            <a:pPr>
              <a:buFont typeface="Arial" panose="020B0604020202020204" pitchFamily="34" charset="0"/>
              <a:buChar char="•"/>
            </a:pPr>
            <a:r>
              <a:rPr lang="nl-NL" sz="1600" dirty="0"/>
              <a:t>Create a new Item -&gt; Pipeline</a:t>
            </a:r>
          </a:p>
          <a:p>
            <a:pPr>
              <a:buFont typeface="Arial" panose="020B0604020202020204" pitchFamily="34" charset="0"/>
              <a:buChar char="•"/>
            </a:pPr>
            <a:r>
              <a:rPr lang="nl-NL" sz="1600" dirty="0"/>
              <a:t>Enter a name : PythonPipeline</a:t>
            </a:r>
          </a:p>
          <a:p>
            <a:pPr marL="0" indent="0">
              <a:buNone/>
            </a:pPr>
            <a:endParaRPr lang="nl-NL" sz="1600" dirty="0"/>
          </a:p>
        </p:txBody>
      </p:sp>
      <p:sp>
        <p:nvSpPr>
          <p:cNvPr id="5" name="Tijdelijke aanduiding voor afbeelding 4">
            <a:extLst>
              <a:ext uri="{FF2B5EF4-FFF2-40B4-BE49-F238E27FC236}">
                <a16:creationId xmlns:a16="http://schemas.microsoft.com/office/drawing/2014/main" id="{565473A2-DB3A-4AEC-8419-3C6EE2516EC1}"/>
              </a:ext>
            </a:extLst>
          </p:cNvPr>
          <p:cNvSpPr>
            <a:spLocks noGrp="1"/>
          </p:cNvSpPr>
          <p:nvPr>
            <p:ph type="pic" sz="quarter" idx="16"/>
          </p:nvPr>
        </p:nvSpPr>
        <p:spPr/>
      </p:sp>
      <p:pic>
        <p:nvPicPr>
          <p:cNvPr id="6" name="Afbeelding 5">
            <a:extLst>
              <a:ext uri="{FF2B5EF4-FFF2-40B4-BE49-F238E27FC236}">
                <a16:creationId xmlns:a16="http://schemas.microsoft.com/office/drawing/2014/main" id="{858A3DF4-DD9C-4D5D-B655-0EB1FF52209D}"/>
              </a:ext>
            </a:extLst>
          </p:cNvPr>
          <p:cNvPicPr>
            <a:picLocks noChangeAspect="1"/>
          </p:cNvPicPr>
          <p:nvPr/>
        </p:nvPicPr>
        <p:blipFill>
          <a:blip r:embed="rId2"/>
          <a:stretch>
            <a:fillRect/>
          </a:stretch>
        </p:blipFill>
        <p:spPr>
          <a:xfrm>
            <a:off x="2131482" y="2455617"/>
            <a:ext cx="5204038" cy="2478345"/>
          </a:xfrm>
          <a:prstGeom prst="rect">
            <a:avLst/>
          </a:prstGeom>
          <a:ln>
            <a:solidFill>
              <a:schemeClr val="accent1"/>
            </a:solidFill>
          </a:ln>
        </p:spPr>
      </p:pic>
      <p:pic>
        <p:nvPicPr>
          <p:cNvPr id="7" name="Picture 2" descr="Afbeeldingsresultaat voor jenkins">
            <a:extLst>
              <a:ext uri="{FF2B5EF4-FFF2-40B4-BE49-F238E27FC236}">
                <a16:creationId xmlns:a16="http://schemas.microsoft.com/office/drawing/2014/main" id="{B1BCEB2A-5D17-46E5-85CD-AE006B254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3103" y="3978111"/>
            <a:ext cx="1863887" cy="186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338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E8E63810-4C0F-4D7B-97F0-F2AA6BA19913}"/>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1B90D0DE-6E16-44A7-AD5A-4DFFC7A3B465}"/>
              </a:ext>
            </a:extLst>
          </p:cNvPr>
          <p:cNvSpPr>
            <a:spLocks noGrp="1"/>
          </p:cNvSpPr>
          <p:nvPr>
            <p:ph type="title"/>
          </p:nvPr>
        </p:nvSpPr>
        <p:spPr/>
        <p:txBody>
          <a:bodyPr/>
          <a:lstStyle/>
          <a:p>
            <a:r>
              <a:rPr lang="nl-NL" dirty="0"/>
              <a:t>Creëer een Pipeline</a:t>
            </a:r>
          </a:p>
        </p:txBody>
      </p:sp>
      <p:sp>
        <p:nvSpPr>
          <p:cNvPr id="5" name="Tijdelijke aanduiding voor afbeelding 4">
            <a:extLst>
              <a:ext uri="{FF2B5EF4-FFF2-40B4-BE49-F238E27FC236}">
                <a16:creationId xmlns:a16="http://schemas.microsoft.com/office/drawing/2014/main" id="{F9D900E8-6A3C-4830-AD17-D7F0AA6413E6}"/>
              </a:ext>
            </a:extLst>
          </p:cNvPr>
          <p:cNvSpPr>
            <a:spLocks noGrp="1"/>
          </p:cNvSpPr>
          <p:nvPr>
            <p:ph type="pic" sz="quarter" idx="16"/>
          </p:nvPr>
        </p:nvSpPr>
        <p:spPr/>
      </p:sp>
      <p:sp>
        <p:nvSpPr>
          <p:cNvPr id="7" name="Tijdelijke aanduiding voor inhoud 3">
            <a:extLst>
              <a:ext uri="{FF2B5EF4-FFF2-40B4-BE49-F238E27FC236}">
                <a16:creationId xmlns:a16="http://schemas.microsoft.com/office/drawing/2014/main" id="{58554D0D-D65C-4122-9485-1EE3F5E81586}"/>
              </a:ext>
            </a:extLst>
          </p:cNvPr>
          <p:cNvSpPr>
            <a:spLocks noGrp="1"/>
          </p:cNvSpPr>
          <p:nvPr>
            <p:ph idx="1"/>
          </p:nvPr>
        </p:nvSpPr>
        <p:spPr>
          <a:xfrm>
            <a:off x="2131482" y="1600198"/>
            <a:ext cx="6371999" cy="4241801"/>
          </a:xfrm>
        </p:spPr>
        <p:txBody>
          <a:bodyPr>
            <a:normAutofit/>
          </a:bodyPr>
          <a:lstStyle/>
          <a:p>
            <a:pPr>
              <a:buFont typeface="Arial" panose="020B0604020202020204" pitchFamily="34" charset="0"/>
              <a:buChar char="•"/>
            </a:pPr>
            <a:r>
              <a:rPr lang="nl-NL" sz="1600" dirty="0"/>
              <a:t>GitHub Project</a:t>
            </a:r>
          </a:p>
          <a:p>
            <a:pPr>
              <a:buFont typeface="Arial" panose="020B0604020202020204" pitchFamily="34" charset="0"/>
              <a:buChar char="•"/>
            </a:pPr>
            <a:r>
              <a:rPr lang="nl-NL" sz="1600" dirty="0"/>
              <a:t>GitHub URL: </a:t>
            </a:r>
            <a:r>
              <a:rPr lang="nl-NL" sz="1600" dirty="0">
                <a:hlinkClick r:id="rId2"/>
              </a:rPr>
              <a:t>https://github.com/jeroendewolf/pythonwebapp</a:t>
            </a:r>
            <a:endParaRPr lang="nl-NL" sz="1600" dirty="0"/>
          </a:p>
          <a:p>
            <a:pPr>
              <a:buFont typeface="Arial" panose="020B0604020202020204" pitchFamily="34" charset="0"/>
              <a:buChar char="•"/>
            </a:pPr>
            <a:r>
              <a:rPr lang="nl-NL" sz="1600" dirty="0"/>
              <a:t>Pipeline Definition: Pipeline Form SCM</a:t>
            </a:r>
          </a:p>
          <a:p>
            <a:pPr>
              <a:buFont typeface="Arial" panose="020B0604020202020204" pitchFamily="34" charset="0"/>
              <a:buChar char="•"/>
            </a:pPr>
            <a:r>
              <a:rPr lang="nl-NL" sz="1600" dirty="0"/>
              <a:t>SCM: Git</a:t>
            </a:r>
          </a:p>
          <a:p>
            <a:pPr>
              <a:buFont typeface="Arial" panose="020B0604020202020204" pitchFamily="34" charset="0"/>
              <a:buChar char="•"/>
            </a:pPr>
            <a:r>
              <a:rPr lang="nl-NL" sz="1600" dirty="0"/>
              <a:t>Repository URL: </a:t>
            </a:r>
            <a:r>
              <a:rPr lang="nl-NL" sz="1600" dirty="0">
                <a:hlinkClick r:id="rId2"/>
              </a:rPr>
              <a:t>https://github.com/jeroendewolf/pythonwebapp</a:t>
            </a:r>
            <a:endParaRPr lang="nl-NL" sz="1600" dirty="0"/>
          </a:p>
          <a:p>
            <a:pPr>
              <a:buFont typeface="Arial" panose="020B0604020202020204" pitchFamily="34" charset="0"/>
              <a:buChar char="•"/>
            </a:pPr>
            <a:r>
              <a:rPr lang="nl-NL" sz="1600" dirty="0"/>
              <a:t>Script Path: Jenkinsfile</a:t>
            </a:r>
          </a:p>
          <a:p>
            <a:pPr>
              <a:buFont typeface="Arial" panose="020B0604020202020204" pitchFamily="34" charset="0"/>
              <a:buChar char="•"/>
            </a:pPr>
            <a:r>
              <a:rPr lang="nl-NL" sz="1600" dirty="0"/>
              <a:t>Opslaan</a:t>
            </a:r>
          </a:p>
        </p:txBody>
      </p:sp>
      <p:pic>
        <p:nvPicPr>
          <p:cNvPr id="8" name="Picture 2" descr="Afbeeldingsresultaat voor jenkins">
            <a:extLst>
              <a:ext uri="{FF2B5EF4-FFF2-40B4-BE49-F238E27FC236}">
                <a16:creationId xmlns:a16="http://schemas.microsoft.com/office/drawing/2014/main" id="{4809D8E9-A2B5-4B49-A3A6-3EFFB21BE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3103" y="3978111"/>
            <a:ext cx="1863887" cy="186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783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097A53F3-3E33-4262-A5ED-E4908BE14B1F}"/>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3C245CEB-81B5-49EF-BB9D-0B2C481AF0E8}"/>
              </a:ext>
            </a:extLst>
          </p:cNvPr>
          <p:cNvSpPr>
            <a:spLocks noGrp="1"/>
          </p:cNvSpPr>
          <p:nvPr>
            <p:ph type="title"/>
          </p:nvPr>
        </p:nvSpPr>
        <p:spPr/>
        <p:txBody>
          <a:bodyPr/>
          <a:lstStyle/>
          <a:p>
            <a:r>
              <a:rPr lang="nl-NL" dirty="0"/>
              <a:t>De code: Python Webapp (app.py)</a:t>
            </a:r>
          </a:p>
        </p:txBody>
      </p:sp>
      <p:sp>
        <p:nvSpPr>
          <p:cNvPr id="5" name="Tijdelijke aanduiding voor afbeelding 4">
            <a:extLst>
              <a:ext uri="{FF2B5EF4-FFF2-40B4-BE49-F238E27FC236}">
                <a16:creationId xmlns:a16="http://schemas.microsoft.com/office/drawing/2014/main" id="{E0353E97-26AC-4707-9597-A2173126DC2A}"/>
              </a:ext>
            </a:extLst>
          </p:cNvPr>
          <p:cNvSpPr>
            <a:spLocks noGrp="1"/>
          </p:cNvSpPr>
          <p:nvPr>
            <p:ph type="pic" sz="quarter" idx="16"/>
          </p:nvPr>
        </p:nvSpPr>
        <p:spPr/>
      </p:sp>
      <p:pic>
        <p:nvPicPr>
          <p:cNvPr id="9218" name="Picture 2" descr="Afbeeldingsresultaat voor python webapp flask">
            <a:extLst>
              <a:ext uri="{FF2B5EF4-FFF2-40B4-BE49-F238E27FC236}">
                <a16:creationId xmlns:a16="http://schemas.microsoft.com/office/drawing/2014/main" id="{32C7684F-FF3A-4E26-B7BB-E0B7B5A4A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7328" y="4943829"/>
            <a:ext cx="2108819" cy="825222"/>
          </a:xfrm>
          <a:prstGeom prst="rect">
            <a:avLst/>
          </a:prstGeom>
          <a:noFill/>
          <a:extLst>
            <a:ext uri="{909E8E84-426E-40DD-AFC4-6F175D3DCCD1}">
              <a14:hiddenFill xmlns:a14="http://schemas.microsoft.com/office/drawing/2010/main">
                <a:solidFill>
                  <a:srgbClr val="FFFFFF"/>
                </a:solidFill>
              </a14:hiddenFill>
            </a:ext>
          </a:extLst>
        </p:spPr>
      </p:pic>
      <p:pic>
        <p:nvPicPr>
          <p:cNvPr id="8" name="Afbeelding 7">
            <a:extLst>
              <a:ext uri="{FF2B5EF4-FFF2-40B4-BE49-F238E27FC236}">
                <a16:creationId xmlns:a16="http://schemas.microsoft.com/office/drawing/2014/main" id="{4838B670-F322-4FBE-AB70-B696D91A25D0}"/>
              </a:ext>
            </a:extLst>
          </p:cNvPr>
          <p:cNvPicPr>
            <a:picLocks noChangeAspect="1"/>
          </p:cNvPicPr>
          <p:nvPr/>
        </p:nvPicPr>
        <p:blipFill>
          <a:blip r:embed="rId3"/>
          <a:stretch>
            <a:fillRect/>
          </a:stretch>
        </p:blipFill>
        <p:spPr>
          <a:xfrm>
            <a:off x="2213292" y="1649589"/>
            <a:ext cx="5286375" cy="3019425"/>
          </a:xfrm>
          <a:prstGeom prst="rect">
            <a:avLst/>
          </a:prstGeom>
        </p:spPr>
      </p:pic>
    </p:spTree>
    <p:extLst>
      <p:ext uri="{BB962C8B-B14F-4D97-AF65-F5344CB8AC3E}">
        <p14:creationId xmlns:p14="http://schemas.microsoft.com/office/powerpoint/2010/main" val="2136160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39732494-9C5D-4B5D-AD03-73FD675A4E27}"/>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9A0A49EB-C6C9-4FE0-990D-946DC5EE50C0}"/>
              </a:ext>
            </a:extLst>
          </p:cNvPr>
          <p:cNvSpPr>
            <a:spLocks noGrp="1"/>
          </p:cNvSpPr>
          <p:nvPr>
            <p:ph type="title"/>
          </p:nvPr>
        </p:nvSpPr>
        <p:spPr/>
        <p:txBody>
          <a:bodyPr/>
          <a:lstStyle/>
          <a:p>
            <a:r>
              <a:rPr lang="nl-NL" dirty="0"/>
              <a:t>Checkout Versiebeheer</a:t>
            </a:r>
          </a:p>
        </p:txBody>
      </p:sp>
      <p:sp>
        <p:nvSpPr>
          <p:cNvPr id="4" name="Tijdelijke aanduiding voor inhoud 3">
            <a:extLst>
              <a:ext uri="{FF2B5EF4-FFF2-40B4-BE49-F238E27FC236}">
                <a16:creationId xmlns:a16="http://schemas.microsoft.com/office/drawing/2014/main" id="{E868B4AB-F054-4A76-98FB-2222D8990A9D}"/>
              </a:ext>
            </a:extLst>
          </p:cNvPr>
          <p:cNvSpPr>
            <a:spLocks noGrp="1"/>
          </p:cNvSpPr>
          <p:nvPr>
            <p:ph idx="1"/>
          </p:nvPr>
        </p:nvSpPr>
        <p:spPr>
          <a:xfrm>
            <a:off x="2131482" y="1588412"/>
            <a:ext cx="6371999" cy="4241801"/>
          </a:xfrm>
        </p:spPr>
        <p:txBody>
          <a:bodyPr>
            <a:normAutofit/>
          </a:bodyPr>
          <a:lstStyle/>
          <a:p>
            <a:pPr marL="0" indent="0">
              <a:buNone/>
            </a:pPr>
            <a:r>
              <a:rPr lang="nl-NL" sz="1600" dirty="0"/>
              <a:t>De eerste stage haalt het project op uit vanuit Github</a:t>
            </a:r>
          </a:p>
          <a:p>
            <a:pPr marL="0" indent="0">
              <a:buNone/>
            </a:pPr>
            <a:endParaRPr lang="nl-NL" sz="1600" dirty="0"/>
          </a:p>
          <a:p>
            <a:pPr marL="400050" lvl="2" indent="0">
              <a:buClr>
                <a:srgbClr val="D7001F"/>
              </a:buClr>
              <a:buSzPct val="90000"/>
              <a:buNone/>
            </a:pPr>
            <a:r>
              <a:rPr lang="nl-NL" sz="1600" dirty="0"/>
              <a:t>node {</a:t>
            </a:r>
          </a:p>
          <a:p>
            <a:pPr marL="457200" lvl="3" indent="0">
              <a:buClr>
                <a:srgbClr val="D7001F"/>
              </a:buClr>
              <a:buSzPct val="90000"/>
              <a:buNone/>
            </a:pPr>
            <a:r>
              <a:rPr lang="nl-NL" sz="1600" dirty="0"/>
              <a:t>  stage(‘Checkout SCM’) {</a:t>
            </a:r>
          </a:p>
          <a:p>
            <a:pPr marL="457200" lvl="3" indent="0">
              <a:buClr>
                <a:srgbClr val="D7001F"/>
              </a:buClr>
              <a:buSzPct val="90000"/>
              <a:buNone/>
            </a:pPr>
            <a:r>
              <a:rPr lang="nl-NL" sz="1600" b="1" dirty="0"/>
              <a:t>    	checkout scm    </a:t>
            </a:r>
          </a:p>
          <a:p>
            <a:pPr marL="457200" lvl="3" indent="0">
              <a:buClr>
                <a:srgbClr val="D7001F"/>
              </a:buClr>
              <a:buSzPct val="90000"/>
              <a:buNone/>
            </a:pPr>
            <a:r>
              <a:rPr lang="nl-NL" sz="1600" dirty="0"/>
              <a:t>  }</a:t>
            </a:r>
          </a:p>
          <a:p>
            <a:pPr marL="400050" lvl="2" indent="0">
              <a:buClr>
                <a:srgbClr val="D7001F"/>
              </a:buClr>
              <a:buSzPct val="90000"/>
              <a:buNone/>
            </a:pPr>
            <a:r>
              <a:rPr lang="nl-NL" sz="1600" dirty="0"/>
              <a:t>}</a:t>
            </a:r>
          </a:p>
          <a:p>
            <a:pPr marL="0" indent="0">
              <a:buNone/>
            </a:pPr>
            <a:endParaRPr lang="nl-NL" dirty="0"/>
          </a:p>
        </p:txBody>
      </p:sp>
      <p:sp>
        <p:nvSpPr>
          <p:cNvPr id="5" name="Tijdelijke aanduiding voor afbeelding 4">
            <a:extLst>
              <a:ext uri="{FF2B5EF4-FFF2-40B4-BE49-F238E27FC236}">
                <a16:creationId xmlns:a16="http://schemas.microsoft.com/office/drawing/2014/main" id="{2A236446-014F-49C0-B6B5-85207E200AC1}"/>
              </a:ext>
            </a:extLst>
          </p:cNvPr>
          <p:cNvSpPr>
            <a:spLocks noGrp="1"/>
          </p:cNvSpPr>
          <p:nvPr>
            <p:ph type="pic" sz="quarter" idx="16"/>
          </p:nvPr>
        </p:nvSpPr>
        <p:spPr/>
      </p:sp>
      <p:pic>
        <p:nvPicPr>
          <p:cNvPr id="6" name="Picture 2" descr="Afbeeldingsresultaat voor github">
            <a:extLst>
              <a:ext uri="{FF2B5EF4-FFF2-40B4-BE49-F238E27FC236}">
                <a16:creationId xmlns:a16="http://schemas.microsoft.com/office/drawing/2014/main" id="{5BC63121-5C35-49A9-8103-287053094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1181" y="4998930"/>
            <a:ext cx="2535810" cy="84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145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77D58EBB-BC31-4B25-A0BA-19369EF87F10}"/>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EB38C06C-9180-4718-B0C9-48B060642993}"/>
              </a:ext>
            </a:extLst>
          </p:cNvPr>
          <p:cNvSpPr>
            <a:spLocks noGrp="1"/>
          </p:cNvSpPr>
          <p:nvPr>
            <p:ph type="title"/>
          </p:nvPr>
        </p:nvSpPr>
        <p:spPr/>
        <p:txBody>
          <a:bodyPr/>
          <a:lstStyle/>
          <a:p>
            <a:r>
              <a:rPr lang="nl-NL" dirty="0"/>
              <a:t>DevOps CI/CD Overview</a:t>
            </a:r>
          </a:p>
        </p:txBody>
      </p:sp>
      <p:sp>
        <p:nvSpPr>
          <p:cNvPr id="4" name="Tijdelijke aanduiding voor inhoud 3">
            <a:extLst>
              <a:ext uri="{FF2B5EF4-FFF2-40B4-BE49-F238E27FC236}">
                <a16:creationId xmlns:a16="http://schemas.microsoft.com/office/drawing/2014/main" id="{1C6BC57E-CFC6-407B-9B91-E609D4A85A82}"/>
              </a:ext>
            </a:extLst>
          </p:cNvPr>
          <p:cNvSpPr>
            <a:spLocks noGrp="1"/>
          </p:cNvSpPr>
          <p:nvPr>
            <p:ph idx="1"/>
          </p:nvPr>
        </p:nvSpPr>
        <p:spPr/>
        <p:txBody>
          <a:bodyPr>
            <a:normAutofit/>
          </a:bodyPr>
          <a:lstStyle/>
          <a:p>
            <a:pPr>
              <a:buFont typeface="Arial" panose="020B0604020202020204" pitchFamily="34" charset="0"/>
              <a:buChar char="•"/>
            </a:pPr>
            <a:r>
              <a:rPr lang="nl-NL" sz="1600" dirty="0"/>
              <a:t>DevOps vraagt om een nieuwe manier van werken, bijvoorbeeld door een groot gedeelte van de deployment te automatiseren met Continuous Integration &amp; Continuous Deployment (CI/CD).</a:t>
            </a:r>
          </a:p>
          <a:p>
            <a:pPr marL="0" indent="0">
              <a:buNone/>
            </a:pPr>
            <a:endParaRPr lang="nl-NL" sz="1600" dirty="0"/>
          </a:p>
          <a:p>
            <a:pPr>
              <a:buFont typeface="Arial" panose="020B0604020202020204" pitchFamily="34" charset="0"/>
              <a:buChar char="•"/>
            </a:pPr>
            <a:r>
              <a:rPr lang="nl-NL" sz="1600" dirty="0"/>
              <a:t>Omdat de basis voor het succes van DevOps wordt gevormd door een nauwe samenwerking tussen ontwikkelaars en systeembeheerders is het belangrijk om goede gedegen en kennis te hebben van de onderdelen van de CI/CD pijplijn.. Er is echter een overvloed aan (open source)tools beschikbaar, dus welke tool kies je nu en wat doen al die tools precies?</a:t>
            </a:r>
          </a:p>
          <a:p>
            <a:pPr>
              <a:buFont typeface="Arial" panose="020B0604020202020204" pitchFamily="34" charset="0"/>
              <a:buChar char="•"/>
            </a:pPr>
            <a:endParaRPr lang="nl-NL" sz="1400" dirty="0"/>
          </a:p>
          <a:p>
            <a:pPr marL="0" indent="0">
              <a:buNone/>
            </a:pPr>
            <a:endParaRPr lang="nl-NL" sz="1400" dirty="0"/>
          </a:p>
          <a:p>
            <a:pPr>
              <a:buFont typeface="Arial" panose="020B0604020202020204" pitchFamily="34" charset="0"/>
              <a:buChar char="•"/>
            </a:pPr>
            <a:endParaRPr lang="nl-NL" sz="1400" dirty="0"/>
          </a:p>
          <a:p>
            <a:pPr marL="0" indent="0">
              <a:buNone/>
            </a:pPr>
            <a:endParaRPr lang="nl-NL" sz="1400" dirty="0"/>
          </a:p>
          <a:p>
            <a:pPr marL="0" indent="0">
              <a:buNone/>
            </a:pPr>
            <a:endParaRPr lang="en-US" sz="1400" dirty="0"/>
          </a:p>
        </p:txBody>
      </p:sp>
      <p:sp>
        <p:nvSpPr>
          <p:cNvPr id="5" name="Tijdelijke aanduiding voor afbeelding 4">
            <a:extLst>
              <a:ext uri="{FF2B5EF4-FFF2-40B4-BE49-F238E27FC236}">
                <a16:creationId xmlns:a16="http://schemas.microsoft.com/office/drawing/2014/main" id="{8EBAD8BD-1F0B-400D-B784-22C615A38AF4}"/>
              </a:ext>
            </a:extLst>
          </p:cNvPr>
          <p:cNvSpPr>
            <a:spLocks noGrp="1"/>
          </p:cNvSpPr>
          <p:nvPr>
            <p:ph type="pic" sz="quarter" idx="16"/>
          </p:nvPr>
        </p:nvSpPr>
        <p:spPr/>
      </p:sp>
    </p:spTree>
    <p:extLst>
      <p:ext uri="{BB962C8B-B14F-4D97-AF65-F5344CB8AC3E}">
        <p14:creationId xmlns:p14="http://schemas.microsoft.com/office/powerpoint/2010/main" val="294492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E74B8898-A75E-4B3B-BD70-9E177F9F961A}"/>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6B504CCF-4970-4A01-9097-9EDEE64601A8}"/>
              </a:ext>
            </a:extLst>
          </p:cNvPr>
          <p:cNvSpPr>
            <a:spLocks noGrp="1"/>
          </p:cNvSpPr>
          <p:nvPr>
            <p:ph type="title"/>
          </p:nvPr>
        </p:nvSpPr>
        <p:spPr/>
        <p:txBody>
          <a:bodyPr/>
          <a:lstStyle/>
          <a:p>
            <a:r>
              <a:rPr lang="nl-NL" dirty="0"/>
              <a:t>Checkout SCM</a:t>
            </a:r>
          </a:p>
        </p:txBody>
      </p:sp>
      <p:sp>
        <p:nvSpPr>
          <p:cNvPr id="4" name="Tijdelijke aanduiding voor inhoud 3">
            <a:extLst>
              <a:ext uri="{FF2B5EF4-FFF2-40B4-BE49-F238E27FC236}">
                <a16:creationId xmlns:a16="http://schemas.microsoft.com/office/drawing/2014/main" id="{DA8C6739-B186-45E3-8D49-042BB37ED7CC}"/>
              </a:ext>
            </a:extLst>
          </p:cNvPr>
          <p:cNvSpPr>
            <a:spLocks noGrp="1"/>
          </p:cNvSpPr>
          <p:nvPr>
            <p:ph idx="1"/>
          </p:nvPr>
        </p:nvSpPr>
        <p:spPr/>
        <p:txBody>
          <a:bodyPr/>
          <a:lstStyle/>
          <a:p>
            <a:pPr marL="0" indent="0">
              <a:buNone/>
            </a:pPr>
            <a:r>
              <a:rPr lang="nl-NL" sz="1600" dirty="0"/>
              <a:t>Na checkout wordt de commit hash, geassocieerd met de laatste </a:t>
            </a:r>
            <a:r>
              <a:rPr lang="nl-NL" sz="1600" dirty="0" err="1"/>
              <a:t>checkin</a:t>
            </a:r>
            <a:r>
              <a:rPr lang="nl-NL" sz="1600" dirty="0"/>
              <a:t> opgehaald. Deze hash wordt later gebruikt om het image tijdens deployment te ‘taggen’.</a:t>
            </a:r>
          </a:p>
          <a:p>
            <a:pPr marL="400050" lvl="2" indent="0">
              <a:buClr>
                <a:srgbClr val="D7001F"/>
              </a:buClr>
              <a:buSzPct val="90000"/>
              <a:buNone/>
            </a:pPr>
            <a:endParaRPr lang="nl-NL" sz="1600" dirty="0"/>
          </a:p>
          <a:p>
            <a:pPr marL="400050" lvl="2" indent="0">
              <a:buClr>
                <a:srgbClr val="D7001F"/>
              </a:buClr>
              <a:buSzPct val="90000"/>
              <a:buNone/>
            </a:pPr>
            <a:r>
              <a:rPr lang="nl-NL" sz="1600" dirty="0"/>
              <a:t>node {</a:t>
            </a:r>
          </a:p>
          <a:p>
            <a:pPr marL="457200" lvl="3" indent="0">
              <a:buClr>
                <a:srgbClr val="D7001F"/>
              </a:buClr>
              <a:buSzPct val="90000"/>
              <a:buNone/>
            </a:pPr>
            <a:r>
              <a:rPr lang="nl-NL" sz="1600" dirty="0"/>
              <a:t>  stage(‘Checkout SCM’) {</a:t>
            </a:r>
          </a:p>
          <a:p>
            <a:pPr marL="457200" lvl="3" indent="0">
              <a:buClr>
                <a:srgbClr val="D7001F"/>
              </a:buClr>
              <a:buSzPct val="90000"/>
              <a:buNone/>
            </a:pPr>
            <a:r>
              <a:rPr lang="nl-NL" sz="1600" dirty="0"/>
              <a:t>    	checkout scm</a:t>
            </a:r>
          </a:p>
          <a:p>
            <a:pPr marL="0" indent="0">
              <a:buNone/>
            </a:pPr>
            <a:r>
              <a:rPr lang="nl-NL" sz="1600" b="1" dirty="0"/>
              <a:t>		sh “git rev-parse HEAD &gt; commit_id” tag =   </a:t>
            </a:r>
          </a:p>
          <a:p>
            <a:pPr marL="0" indent="0">
              <a:buNone/>
            </a:pPr>
            <a:r>
              <a:rPr lang="nl-NL" sz="1600" b="1" dirty="0"/>
              <a:t>		readFile(‘commit-id’).replace(‘\n’, “”).replace(‘\r’, “”) </a:t>
            </a:r>
          </a:p>
          <a:p>
            <a:pPr marL="457200" lvl="3" indent="0">
              <a:buClr>
                <a:srgbClr val="D7001F"/>
              </a:buClr>
              <a:buSzPct val="90000"/>
              <a:buNone/>
            </a:pPr>
            <a:r>
              <a:rPr lang="nl-NL" sz="1600" dirty="0"/>
              <a:t>  }</a:t>
            </a:r>
          </a:p>
          <a:p>
            <a:pPr marL="400050" lvl="2" indent="0">
              <a:buClr>
                <a:srgbClr val="D7001F"/>
              </a:buClr>
              <a:buSzPct val="90000"/>
              <a:buNone/>
            </a:pPr>
            <a:r>
              <a:rPr lang="nl-NL" sz="1600" dirty="0"/>
              <a:t>}</a:t>
            </a:r>
          </a:p>
          <a:p>
            <a:pPr marL="0" indent="0">
              <a:buNone/>
            </a:pPr>
            <a:endParaRPr lang="nl-NL" sz="1600" dirty="0"/>
          </a:p>
          <a:p>
            <a:pPr marL="0" indent="0">
              <a:buNone/>
            </a:pPr>
            <a:endParaRPr lang="nl-NL" dirty="0"/>
          </a:p>
        </p:txBody>
      </p:sp>
      <p:sp>
        <p:nvSpPr>
          <p:cNvPr id="5" name="Tijdelijke aanduiding voor afbeelding 4">
            <a:extLst>
              <a:ext uri="{FF2B5EF4-FFF2-40B4-BE49-F238E27FC236}">
                <a16:creationId xmlns:a16="http://schemas.microsoft.com/office/drawing/2014/main" id="{6B284068-F244-4D68-A6EE-E11C4AC4334E}"/>
              </a:ext>
            </a:extLst>
          </p:cNvPr>
          <p:cNvSpPr>
            <a:spLocks noGrp="1"/>
          </p:cNvSpPr>
          <p:nvPr>
            <p:ph type="pic" sz="quarter" idx="16"/>
          </p:nvPr>
        </p:nvSpPr>
        <p:spPr/>
      </p:sp>
      <p:pic>
        <p:nvPicPr>
          <p:cNvPr id="6146" name="Picture 2" descr="Afbeeldingsresultaat voor github">
            <a:extLst>
              <a:ext uri="{FF2B5EF4-FFF2-40B4-BE49-F238E27FC236}">
                <a16:creationId xmlns:a16="http://schemas.microsoft.com/office/drawing/2014/main" id="{598D4715-4C36-416F-97BC-E20A1ADC6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1181" y="4998930"/>
            <a:ext cx="2535810" cy="84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345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99B5CF2C-6C11-40B1-B840-4D5976E4386B}"/>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CEF0156E-C591-4A68-B797-4284B4DE2E3E}"/>
              </a:ext>
            </a:extLst>
          </p:cNvPr>
          <p:cNvSpPr>
            <a:spLocks noGrp="1"/>
          </p:cNvSpPr>
          <p:nvPr>
            <p:ph type="title"/>
          </p:nvPr>
        </p:nvSpPr>
        <p:spPr/>
        <p:txBody>
          <a:bodyPr/>
          <a:lstStyle/>
          <a:p>
            <a:r>
              <a:rPr lang="nl-NL" dirty="0"/>
              <a:t>Build</a:t>
            </a:r>
          </a:p>
        </p:txBody>
      </p:sp>
      <p:sp>
        <p:nvSpPr>
          <p:cNvPr id="4" name="Tijdelijke aanduiding voor inhoud 3">
            <a:extLst>
              <a:ext uri="{FF2B5EF4-FFF2-40B4-BE49-F238E27FC236}">
                <a16:creationId xmlns:a16="http://schemas.microsoft.com/office/drawing/2014/main" id="{0DE1A54A-9DD8-45CA-873E-7C5D8C5B40B7}"/>
              </a:ext>
            </a:extLst>
          </p:cNvPr>
          <p:cNvSpPr>
            <a:spLocks noGrp="1"/>
          </p:cNvSpPr>
          <p:nvPr>
            <p:ph idx="1"/>
          </p:nvPr>
        </p:nvSpPr>
        <p:spPr/>
        <p:txBody>
          <a:bodyPr/>
          <a:lstStyle/>
          <a:p>
            <a:pPr marL="0" indent="0">
              <a:buNone/>
            </a:pPr>
            <a:r>
              <a:rPr lang="nl-NL" sz="1600" dirty="0"/>
              <a:t>De build stap bouwt een Docker image van de Python app. Tijdens uitvoering wordt een Linux Alpine gebaseerd Docker image gedownload en uitgebreid met de benodigde tools. Vervolgens wordt de Python app aan het image toegevoegd, en gestart.</a:t>
            </a:r>
          </a:p>
        </p:txBody>
      </p:sp>
      <p:sp>
        <p:nvSpPr>
          <p:cNvPr id="5" name="Tijdelijke aanduiding voor afbeelding 4">
            <a:extLst>
              <a:ext uri="{FF2B5EF4-FFF2-40B4-BE49-F238E27FC236}">
                <a16:creationId xmlns:a16="http://schemas.microsoft.com/office/drawing/2014/main" id="{3EA5EFE7-B06E-4E95-BBCE-677365837916}"/>
              </a:ext>
            </a:extLst>
          </p:cNvPr>
          <p:cNvSpPr>
            <a:spLocks noGrp="1"/>
          </p:cNvSpPr>
          <p:nvPr>
            <p:ph type="pic" sz="quarter" idx="16"/>
          </p:nvPr>
        </p:nvSpPr>
        <p:spPr/>
      </p:sp>
      <p:pic>
        <p:nvPicPr>
          <p:cNvPr id="6" name="Picture 2" descr="Afbeeldingsresultaat voor docker">
            <a:extLst>
              <a:ext uri="{FF2B5EF4-FFF2-40B4-BE49-F238E27FC236}">
                <a16:creationId xmlns:a16="http://schemas.microsoft.com/office/drawing/2014/main" id="{49AB5E54-7D90-4765-9493-2D9312168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066" y="4527501"/>
            <a:ext cx="1538925" cy="131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325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2C5257A1-C125-4B8B-A85B-99C73CD98A37}"/>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268EE4DE-FA18-4183-AE21-7E235FDF3A74}"/>
              </a:ext>
            </a:extLst>
          </p:cNvPr>
          <p:cNvSpPr>
            <a:spLocks noGrp="1"/>
          </p:cNvSpPr>
          <p:nvPr>
            <p:ph type="title"/>
          </p:nvPr>
        </p:nvSpPr>
        <p:spPr/>
        <p:txBody>
          <a:bodyPr/>
          <a:lstStyle/>
          <a:p>
            <a:r>
              <a:rPr lang="nl-NL" dirty="0"/>
              <a:t>Build</a:t>
            </a:r>
          </a:p>
        </p:txBody>
      </p:sp>
      <p:sp>
        <p:nvSpPr>
          <p:cNvPr id="4" name="Tijdelijke aanduiding voor inhoud 3">
            <a:extLst>
              <a:ext uri="{FF2B5EF4-FFF2-40B4-BE49-F238E27FC236}">
                <a16:creationId xmlns:a16="http://schemas.microsoft.com/office/drawing/2014/main" id="{7488E72C-76A9-4AB0-897D-B420E97264D7}"/>
              </a:ext>
            </a:extLst>
          </p:cNvPr>
          <p:cNvSpPr>
            <a:spLocks noGrp="1"/>
          </p:cNvSpPr>
          <p:nvPr>
            <p:ph idx="1"/>
          </p:nvPr>
        </p:nvSpPr>
        <p:spPr/>
        <p:txBody>
          <a:bodyPr>
            <a:normAutofit/>
          </a:bodyPr>
          <a:lstStyle/>
          <a:p>
            <a:pPr marL="0" indent="0">
              <a:lnSpc>
                <a:spcPct val="140000"/>
              </a:lnSpc>
              <a:buNone/>
            </a:pPr>
            <a:r>
              <a:rPr lang="nl-NL" sz="1700" dirty="0"/>
              <a:t>Het Docker build script:</a:t>
            </a:r>
          </a:p>
          <a:p>
            <a:pPr marL="0" indent="0">
              <a:lnSpc>
                <a:spcPct val="140000"/>
              </a:lnSpc>
              <a:buNone/>
            </a:pPr>
            <a:endParaRPr lang="nl-NL" sz="1600" dirty="0"/>
          </a:p>
          <a:p>
            <a:pPr marL="0" lvl="1" indent="0">
              <a:lnSpc>
                <a:spcPct val="140000"/>
              </a:lnSpc>
              <a:buClr>
                <a:srgbClr val="D7001F"/>
              </a:buClr>
              <a:buSzPct val="90000"/>
              <a:buNone/>
            </a:pPr>
            <a:r>
              <a:rPr lang="nl-NL" sz="1600" dirty="0"/>
              <a:t>FROM python:3-alpine</a:t>
            </a:r>
          </a:p>
          <a:p>
            <a:pPr marL="0" lvl="1" indent="0">
              <a:lnSpc>
                <a:spcPct val="140000"/>
              </a:lnSpc>
              <a:buClr>
                <a:srgbClr val="D7001F"/>
              </a:buClr>
              <a:buSzPct val="90000"/>
              <a:buNone/>
            </a:pPr>
            <a:r>
              <a:rPr lang="nl-NL" sz="1600" dirty="0"/>
              <a:t>EXPOSE 5000</a:t>
            </a:r>
          </a:p>
          <a:p>
            <a:pPr marL="0" lvl="1" indent="0">
              <a:lnSpc>
                <a:spcPct val="140000"/>
              </a:lnSpc>
              <a:buClr>
                <a:srgbClr val="D7001F"/>
              </a:buClr>
              <a:buSzPct val="90000"/>
              <a:buNone/>
            </a:pPr>
            <a:r>
              <a:rPr lang="nl-NL" sz="1600" dirty="0"/>
              <a:t>ADD . /code</a:t>
            </a:r>
          </a:p>
          <a:p>
            <a:pPr marL="0" lvl="1" indent="0">
              <a:lnSpc>
                <a:spcPct val="140000"/>
              </a:lnSpc>
              <a:buClr>
                <a:srgbClr val="D7001F"/>
              </a:buClr>
              <a:buSzPct val="90000"/>
              <a:buNone/>
            </a:pPr>
            <a:r>
              <a:rPr lang="nl-NL" sz="1600" dirty="0"/>
              <a:t>WORKDIR /code</a:t>
            </a:r>
          </a:p>
          <a:p>
            <a:pPr marL="0" lvl="1" indent="0">
              <a:lnSpc>
                <a:spcPct val="140000"/>
              </a:lnSpc>
              <a:buClr>
                <a:srgbClr val="D7001F"/>
              </a:buClr>
              <a:buSzPct val="90000"/>
              <a:buNone/>
            </a:pPr>
            <a:r>
              <a:rPr lang="nl-NL" sz="1600" dirty="0"/>
              <a:t>RUN pip install --upgrade pip</a:t>
            </a:r>
          </a:p>
          <a:p>
            <a:pPr marL="0" lvl="1" indent="0">
              <a:lnSpc>
                <a:spcPct val="140000"/>
              </a:lnSpc>
              <a:buClr>
                <a:srgbClr val="D7001F"/>
              </a:buClr>
              <a:buSzPct val="90000"/>
              <a:buNone/>
            </a:pPr>
            <a:r>
              <a:rPr lang="nl-NL" sz="1600" dirty="0"/>
              <a:t>RUN pip3 install -r requirements.txt</a:t>
            </a:r>
          </a:p>
          <a:p>
            <a:pPr marL="0" lvl="1" indent="0">
              <a:lnSpc>
                <a:spcPct val="140000"/>
              </a:lnSpc>
              <a:buClr>
                <a:srgbClr val="D7001F"/>
              </a:buClr>
              <a:buSzPct val="90000"/>
              <a:buNone/>
            </a:pPr>
            <a:r>
              <a:rPr lang="nl-NL" sz="1600" dirty="0"/>
              <a:t>CMD python app.py</a:t>
            </a:r>
          </a:p>
          <a:p>
            <a:pPr marL="0" indent="0">
              <a:lnSpc>
                <a:spcPct val="140000"/>
              </a:lnSpc>
              <a:buNone/>
            </a:pPr>
            <a:r>
              <a:rPr lang="nl-NL" sz="1700" dirty="0"/>
              <a:t> </a:t>
            </a:r>
          </a:p>
        </p:txBody>
      </p:sp>
      <p:sp>
        <p:nvSpPr>
          <p:cNvPr id="5" name="Tijdelijke aanduiding voor afbeelding 4">
            <a:extLst>
              <a:ext uri="{FF2B5EF4-FFF2-40B4-BE49-F238E27FC236}">
                <a16:creationId xmlns:a16="http://schemas.microsoft.com/office/drawing/2014/main" id="{692D38F9-B514-4D5E-892D-FCCC4E54EB27}"/>
              </a:ext>
            </a:extLst>
          </p:cNvPr>
          <p:cNvSpPr>
            <a:spLocks noGrp="1"/>
          </p:cNvSpPr>
          <p:nvPr>
            <p:ph type="pic" sz="quarter" idx="16"/>
          </p:nvPr>
        </p:nvSpPr>
        <p:spPr/>
      </p:sp>
      <p:pic>
        <p:nvPicPr>
          <p:cNvPr id="6" name="Picture 2" descr="Afbeeldingsresultaat voor docker">
            <a:extLst>
              <a:ext uri="{FF2B5EF4-FFF2-40B4-BE49-F238E27FC236}">
                <a16:creationId xmlns:a16="http://schemas.microsoft.com/office/drawing/2014/main" id="{89698BB5-3C0F-4F2D-BBB0-B29ED9B066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066" y="4527501"/>
            <a:ext cx="1538925" cy="131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534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0EDD105E-34E5-432A-BEC4-2085453167D8}"/>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4106C735-2010-4898-91F4-D7F0F63EEAE7}"/>
              </a:ext>
            </a:extLst>
          </p:cNvPr>
          <p:cNvSpPr>
            <a:spLocks noGrp="1"/>
          </p:cNvSpPr>
          <p:nvPr>
            <p:ph type="title"/>
          </p:nvPr>
        </p:nvSpPr>
        <p:spPr/>
        <p:txBody>
          <a:bodyPr/>
          <a:lstStyle/>
          <a:p>
            <a:r>
              <a:rPr lang="nl-NL" dirty="0"/>
              <a:t>Build</a:t>
            </a:r>
          </a:p>
        </p:txBody>
      </p:sp>
      <p:sp>
        <p:nvSpPr>
          <p:cNvPr id="4" name="Tijdelijke aanduiding voor inhoud 3">
            <a:extLst>
              <a:ext uri="{FF2B5EF4-FFF2-40B4-BE49-F238E27FC236}">
                <a16:creationId xmlns:a16="http://schemas.microsoft.com/office/drawing/2014/main" id="{87305C2B-0FBF-4C00-BFA1-D5F6A3D5C7E8}"/>
              </a:ext>
            </a:extLst>
          </p:cNvPr>
          <p:cNvSpPr>
            <a:spLocks noGrp="1"/>
          </p:cNvSpPr>
          <p:nvPr>
            <p:ph idx="1"/>
          </p:nvPr>
        </p:nvSpPr>
        <p:spPr/>
        <p:txBody>
          <a:bodyPr/>
          <a:lstStyle/>
          <a:p>
            <a:pPr marL="0" indent="0">
              <a:buNone/>
            </a:pPr>
            <a:r>
              <a:rPr lang="nl-NL" sz="1600" dirty="0"/>
              <a:t>Afhankelijkheden naar externe modules (m.n. Flask, Pytest) worden gedeclareerd in een tekstbestand requirements.txt:</a:t>
            </a:r>
          </a:p>
          <a:p>
            <a:pPr marL="0" lvl="1" indent="0">
              <a:buClr>
                <a:srgbClr val="D7001F"/>
              </a:buClr>
              <a:buSzPct val="90000"/>
              <a:buNone/>
            </a:pPr>
            <a:endParaRPr lang="nb-NO" sz="1600" dirty="0"/>
          </a:p>
          <a:p>
            <a:pPr marL="400050" lvl="2" indent="0">
              <a:buClr>
                <a:srgbClr val="D7001F"/>
              </a:buClr>
              <a:buSzPct val="90000"/>
              <a:buNone/>
            </a:pPr>
            <a:r>
              <a:rPr lang="nb-NO" sz="1600" dirty="0"/>
              <a:t>Flask</a:t>
            </a:r>
          </a:p>
          <a:p>
            <a:pPr marL="400050" lvl="2" indent="0">
              <a:buClr>
                <a:srgbClr val="D7001F"/>
              </a:buClr>
              <a:buSzPct val="90000"/>
              <a:buNone/>
            </a:pPr>
            <a:r>
              <a:rPr lang="nb-NO" sz="1600" dirty="0"/>
              <a:t>xmlrunner</a:t>
            </a:r>
          </a:p>
          <a:p>
            <a:pPr marL="400050" lvl="2" indent="0">
              <a:buClr>
                <a:srgbClr val="D7001F"/>
              </a:buClr>
              <a:buSzPct val="90000"/>
              <a:buNone/>
            </a:pPr>
            <a:r>
              <a:rPr lang="nb-NO" sz="1600" dirty="0"/>
              <a:t>pytest</a:t>
            </a:r>
          </a:p>
          <a:p>
            <a:pPr marL="400050" lvl="2" indent="0">
              <a:buClr>
                <a:srgbClr val="D7001F"/>
              </a:buClr>
              <a:buSzPct val="90000"/>
              <a:buNone/>
            </a:pPr>
            <a:r>
              <a:rPr lang="nb-NO" sz="1600" dirty="0"/>
              <a:t>coverage</a:t>
            </a:r>
            <a:endParaRPr lang="nl-NL" sz="1600" dirty="0"/>
          </a:p>
        </p:txBody>
      </p:sp>
      <p:sp>
        <p:nvSpPr>
          <p:cNvPr id="5" name="Tijdelijke aanduiding voor afbeelding 4">
            <a:extLst>
              <a:ext uri="{FF2B5EF4-FFF2-40B4-BE49-F238E27FC236}">
                <a16:creationId xmlns:a16="http://schemas.microsoft.com/office/drawing/2014/main" id="{09246DA5-A998-48C1-A67D-5977394E8C21}"/>
              </a:ext>
            </a:extLst>
          </p:cNvPr>
          <p:cNvSpPr>
            <a:spLocks noGrp="1"/>
          </p:cNvSpPr>
          <p:nvPr>
            <p:ph type="pic" sz="quarter" idx="16"/>
          </p:nvPr>
        </p:nvSpPr>
        <p:spPr/>
      </p:sp>
      <p:pic>
        <p:nvPicPr>
          <p:cNvPr id="7" name="Picture 2" descr="Afbeeldingsresultaat voor docker">
            <a:extLst>
              <a:ext uri="{FF2B5EF4-FFF2-40B4-BE49-F238E27FC236}">
                <a16:creationId xmlns:a16="http://schemas.microsoft.com/office/drawing/2014/main" id="{E1738484-0626-4DE8-9C50-824777577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066" y="4527501"/>
            <a:ext cx="1538925" cy="131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517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170DB8B0-92F8-4171-8FE8-419655634BFE}"/>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922B0D4A-E59B-4D7B-BCB6-017A5F18DE36}"/>
              </a:ext>
            </a:extLst>
          </p:cNvPr>
          <p:cNvSpPr>
            <a:spLocks noGrp="1"/>
          </p:cNvSpPr>
          <p:nvPr>
            <p:ph type="title"/>
          </p:nvPr>
        </p:nvSpPr>
        <p:spPr/>
        <p:txBody>
          <a:bodyPr/>
          <a:lstStyle/>
          <a:p>
            <a:r>
              <a:rPr lang="nl-NL" dirty="0"/>
              <a:t>Build</a:t>
            </a:r>
          </a:p>
        </p:txBody>
      </p:sp>
      <p:sp>
        <p:nvSpPr>
          <p:cNvPr id="4" name="Tijdelijke aanduiding voor inhoud 3">
            <a:extLst>
              <a:ext uri="{FF2B5EF4-FFF2-40B4-BE49-F238E27FC236}">
                <a16:creationId xmlns:a16="http://schemas.microsoft.com/office/drawing/2014/main" id="{817B550D-252B-4922-A504-86A1FDBFC91D}"/>
              </a:ext>
            </a:extLst>
          </p:cNvPr>
          <p:cNvSpPr>
            <a:spLocks noGrp="1"/>
          </p:cNvSpPr>
          <p:nvPr>
            <p:ph idx="1"/>
          </p:nvPr>
        </p:nvSpPr>
        <p:spPr/>
        <p:txBody>
          <a:bodyPr>
            <a:normAutofit/>
          </a:bodyPr>
          <a:lstStyle/>
          <a:p>
            <a:pPr marL="0" indent="0">
              <a:buNone/>
            </a:pPr>
            <a:r>
              <a:rPr lang="nl-NL" sz="1600" dirty="0"/>
              <a:t>Bouw het Docker image:</a:t>
            </a:r>
          </a:p>
          <a:p>
            <a:pPr marL="0" indent="0">
              <a:buNone/>
            </a:pPr>
            <a:endParaRPr lang="nl-NL" sz="1600" dirty="0"/>
          </a:p>
          <a:p>
            <a:pPr marL="0" indent="0">
              <a:buNone/>
            </a:pPr>
            <a:r>
              <a:rPr lang="nl-NL" sz="1600" b="1" dirty="0"/>
              <a:t>	</a:t>
            </a:r>
            <a:r>
              <a:rPr lang="nl-NL" sz="1600" dirty="0"/>
              <a:t>stage(‘Build’) {</a:t>
            </a:r>
          </a:p>
          <a:p>
            <a:pPr marL="0" indent="0">
              <a:buNone/>
            </a:pPr>
            <a:r>
              <a:rPr lang="nl-NL" sz="1600" b="1" dirty="0"/>
              <a:t>    		sh "docker build -t hello/python:1 ."</a:t>
            </a:r>
          </a:p>
          <a:p>
            <a:pPr marL="0" indent="0">
              <a:buNone/>
            </a:pPr>
            <a:r>
              <a:rPr lang="nl-NL" sz="1600" dirty="0"/>
              <a:t>  	}</a:t>
            </a:r>
          </a:p>
          <a:p>
            <a:pPr marL="0" indent="0">
              <a:buNone/>
            </a:pPr>
            <a:endParaRPr lang="nl-NL" sz="1600" dirty="0"/>
          </a:p>
          <a:p>
            <a:pPr marL="0" indent="0">
              <a:buNone/>
            </a:pPr>
            <a:r>
              <a:rPr lang="nl-NL" sz="1600" dirty="0"/>
              <a:t>Verifieer dat het image is gemaakt:</a:t>
            </a:r>
          </a:p>
          <a:p>
            <a:pPr marL="0" indent="0">
              <a:buNone/>
            </a:pPr>
            <a:r>
              <a:rPr lang="nl-NL" sz="1600" dirty="0"/>
              <a:t>	</a:t>
            </a:r>
          </a:p>
          <a:p>
            <a:pPr marL="0" indent="0">
              <a:buNone/>
            </a:pPr>
            <a:r>
              <a:rPr lang="nl-NL" sz="1600" dirty="0"/>
              <a:t>	&gt;docker images</a:t>
            </a:r>
          </a:p>
        </p:txBody>
      </p:sp>
      <p:sp>
        <p:nvSpPr>
          <p:cNvPr id="5" name="Tijdelijke aanduiding voor afbeelding 4">
            <a:extLst>
              <a:ext uri="{FF2B5EF4-FFF2-40B4-BE49-F238E27FC236}">
                <a16:creationId xmlns:a16="http://schemas.microsoft.com/office/drawing/2014/main" id="{D0818EDD-530E-45AC-AA72-E3B5A95E92D2}"/>
              </a:ext>
            </a:extLst>
          </p:cNvPr>
          <p:cNvSpPr>
            <a:spLocks noGrp="1"/>
          </p:cNvSpPr>
          <p:nvPr>
            <p:ph type="pic" sz="quarter" idx="16"/>
          </p:nvPr>
        </p:nvSpPr>
        <p:spPr/>
      </p:sp>
      <p:pic>
        <p:nvPicPr>
          <p:cNvPr id="4098" name="Picture 2" descr="Afbeeldingsresultaat voor docker">
            <a:extLst>
              <a:ext uri="{FF2B5EF4-FFF2-40B4-BE49-F238E27FC236}">
                <a16:creationId xmlns:a16="http://schemas.microsoft.com/office/drawing/2014/main" id="{FF11173E-34D0-4AE1-8108-2E48FFA30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066" y="4527501"/>
            <a:ext cx="1538925" cy="131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825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2069A63A-EB1F-4463-8298-995F0862815A}"/>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06EDDF53-84A8-4523-95DF-030F85FD1DE8}"/>
              </a:ext>
            </a:extLst>
          </p:cNvPr>
          <p:cNvSpPr>
            <a:spLocks noGrp="1"/>
          </p:cNvSpPr>
          <p:nvPr>
            <p:ph type="title"/>
          </p:nvPr>
        </p:nvSpPr>
        <p:spPr/>
        <p:txBody>
          <a:bodyPr/>
          <a:lstStyle/>
          <a:p>
            <a:r>
              <a:rPr lang="nl-NL" dirty="0"/>
              <a:t>Unit test</a:t>
            </a:r>
          </a:p>
        </p:txBody>
      </p:sp>
      <p:sp>
        <p:nvSpPr>
          <p:cNvPr id="4" name="Tijdelijke aanduiding voor inhoud 3">
            <a:extLst>
              <a:ext uri="{FF2B5EF4-FFF2-40B4-BE49-F238E27FC236}">
                <a16:creationId xmlns:a16="http://schemas.microsoft.com/office/drawing/2014/main" id="{FFB0CF5F-F8BC-4522-80BE-12F38B8F62DE}"/>
              </a:ext>
            </a:extLst>
          </p:cNvPr>
          <p:cNvSpPr>
            <a:spLocks noGrp="1"/>
          </p:cNvSpPr>
          <p:nvPr>
            <p:ph idx="1"/>
          </p:nvPr>
        </p:nvSpPr>
        <p:spPr/>
        <p:txBody>
          <a:bodyPr>
            <a:normAutofit fontScale="92500" lnSpcReduction="20000"/>
          </a:bodyPr>
          <a:lstStyle/>
          <a:p>
            <a:pPr marL="0" indent="0">
              <a:lnSpc>
                <a:spcPct val="140000"/>
              </a:lnSpc>
              <a:buNone/>
            </a:pPr>
            <a:r>
              <a:rPr lang="nl-NL" sz="1700" dirty="0"/>
              <a:t>Om de webapp te testen is een unit test toegevoegd:</a:t>
            </a:r>
          </a:p>
          <a:p>
            <a:pPr marL="0" indent="0">
              <a:lnSpc>
                <a:spcPct val="140000"/>
              </a:lnSpc>
              <a:buNone/>
            </a:pPr>
            <a:endParaRPr lang="nl-NL" sz="1700" dirty="0"/>
          </a:p>
          <a:p>
            <a:pPr marL="400050" lvl="1" indent="0">
              <a:lnSpc>
                <a:spcPct val="140000"/>
              </a:lnSpc>
              <a:buNone/>
            </a:pPr>
            <a:r>
              <a:rPr lang="nl-NL" sz="1700" dirty="0"/>
              <a:t>#!/usr/bin/env python</a:t>
            </a:r>
          </a:p>
          <a:p>
            <a:pPr marL="400050" lvl="1" indent="0">
              <a:lnSpc>
                <a:spcPct val="140000"/>
              </a:lnSpc>
              <a:buNone/>
            </a:pPr>
            <a:r>
              <a:rPr lang="nl-NL" sz="1700" dirty="0"/>
              <a:t>import unittest</a:t>
            </a:r>
          </a:p>
          <a:p>
            <a:pPr marL="400050" lvl="1" indent="0">
              <a:lnSpc>
                <a:spcPct val="140000"/>
              </a:lnSpc>
              <a:buNone/>
            </a:pPr>
            <a:r>
              <a:rPr lang="nl-NL" sz="1700" dirty="0"/>
              <a:t>import app</a:t>
            </a:r>
          </a:p>
          <a:p>
            <a:pPr marL="400050" lvl="1" indent="0">
              <a:lnSpc>
                <a:spcPct val="140000"/>
              </a:lnSpc>
              <a:buNone/>
            </a:pPr>
            <a:r>
              <a:rPr lang="nl-NL" sz="1700" dirty="0"/>
              <a:t>from app import hello</a:t>
            </a:r>
          </a:p>
          <a:p>
            <a:pPr marL="400050" lvl="1" indent="0">
              <a:lnSpc>
                <a:spcPct val="140000"/>
              </a:lnSpc>
              <a:buNone/>
            </a:pPr>
            <a:endParaRPr lang="nl-NL" sz="1700" dirty="0"/>
          </a:p>
          <a:p>
            <a:pPr marL="400050" lvl="1" indent="0">
              <a:lnSpc>
                <a:spcPct val="140000"/>
              </a:lnSpc>
              <a:buNone/>
            </a:pPr>
            <a:r>
              <a:rPr lang="nl-NL" sz="1700" dirty="0"/>
              <a:t>class TestApp(unittest.TestCase):</a:t>
            </a:r>
          </a:p>
          <a:p>
            <a:pPr marL="400050" lvl="1" indent="0">
              <a:lnSpc>
                <a:spcPct val="140000"/>
              </a:lnSpc>
              <a:buNone/>
            </a:pPr>
            <a:r>
              <a:rPr lang="nl-NL" sz="1700" dirty="0"/>
              <a:t>  def setUp(self):</a:t>
            </a:r>
          </a:p>
          <a:p>
            <a:pPr marL="400050" lvl="1" indent="0">
              <a:lnSpc>
                <a:spcPct val="140000"/>
              </a:lnSpc>
              <a:buNone/>
            </a:pPr>
            <a:r>
              <a:rPr lang="nl-NL" sz="1700" dirty="0"/>
              <a:t>    app.app.testing=True</a:t>
            </a:r>
          </a:p>
          <a:p>
            <a:pPr marL="400050" lvl="1" indent="0">
              <a:lnSpc>
                <a:spcPct val="140000"/>
              </a:lnSpc>
              <a:buNone/>
            </a:pPr>
            <a:r>
              <a:rPr lang="nl-NL" sz="1700" dirty="0"/>
              <a:t>    self.app = app.app.test_client()</a:t>
            </a:r>
          </a:p>
          <a:p>
            <a:pPr marL="0" indent="0">
              <a:buNone/>
            </a:pPr>
            <a:r>
              <a:rPr lang="nl-NL" dirty="0"/>
              <a:t>  </a:t>
            </a:r>
          </a:p>
        </p:txBody>
      </p:sp>
      <p:sp>
        <p:nvSpPr>
          <p:cNvPr id="5" name="Tijdelijke aanduiding voor afbeelding 4">
            <a:extLst>
              <a:ext uri="{FF2B5EF4-FFF2-40B4-BE49-F238E27FC236}">
                <a16:creationId xmlns:a16="http://schemas.microsoft.com/office/drawing/2014/main" id="{BC8163B6-3EC2-4EA2-A5DC-6AF401BF50D6}"/>
              </a:ext>
            </a:extLst>
          </p:cNvPr>
          <p:cNvSpPr>
            <a:spLocks noGrp="1"/>
          </p:cNvSpPr>
          <p:nvPr>
            <p:ph type="pic" sz="quarter" idx="16"/>
          </p:nvPr>
        </p:nvSpPr>
        <p:spPr/>
      </p:sp>
      <p:pic>
        <p:nvPicPr>
          <p:cNvPr id="7" name="Picture 2" descr="Afbeeldingsresultaat voor pytest">
            <a:extLst>
              <a:ext uri="{FF2B5EF4-FFF2-40B4-BE49-F238E27FC236}">
                <a16:creationId xmlns:a16="http://schemas.microsoft.com/office/drawing/2014/main" id="{E7E6C6C7-7E57-4377-981A-29B3A7BFC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4299" y="4609707"/>
            <a:ext cx="2192691" cy="123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07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FC4184FD-03D6-41C8-9BCD-1B66B126ADBE}"/>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F979CD9F-72E9-4627-A63F-CB8E86B91B13}"/>
              </a:ext>
            </a:extLst>
          </p:cNvPr>
          <p:cNvSpPr>
            <a:spLocks noGrp="1"/>
          </p:cNvSpPr>
          <p:nvPr>
            <p:ph type="title"/>
          </p:nvPr>
        </p:nvSpPr>
        <p:spPr/>
        <p:txBody>
          <a:bodyPr/>
          <a:lstStyle/>
          <a:p>
            <a:r>
              <a:rPr lang="nl-NL" dirty="0"/>
              <a:t>Unit test</a:t>
            </a:r>
          </a:p>
        </p:txBody>
      </p:sp>
      <p:sp>
        <p:nvSpPr>
          <p:cNvPr id="5" name="Tijdelijke aanduiding voor afbeelding 4">
            <a:extLst>
              <a:ext uri="{FF2B5EF4-FFF2-40B4-BE49-F238E27FC236}">
                <a16:creationId xmlns:a16="http://schemas.microsoft.com/office/drawing/2014/main" id="{AC6F382D-3597-40E4-98D0-CB1F5045DE5B}"/>
              </a:ext>
            </a:extLst>
          </p:cNvPr>
          <p:cNvSpPr>
            <a:spLocks noGrp="1"/>
          </p:cNvSpPr>
          <p:nvPr>
            <p:ph type="pic" sz="quarter" idx="16"/>
          </p:nvPr>
        </p:nvSpPr>
        <p:spPr/>
      </p:sp>
      <p:pic>
        <p:nvPicPr>
          <p:cNvPr id="9" name="Afbeelding 8">
            <a:extLst>
              <a:ext uri="{FF2B5EF4-FFF2-40B4-BE49-F238E27FC236}">
                <a16:creationId xmlns:a16="http://schemas.microsoft.com/office/drawing/2014/main" id="{18B2441B-34AB-4724-BAEB-5FC8D04CD1E1}"/>
              </a:ext>
            </a:extLst>
          </p:cNvPr>
          <p:cNvPicPr>
            <a:picLocks noChangeAspect="1"/>
          </p:cNvPicPr>
          <p:nvPr/>
        </p:nvPicPr>
        <p:blipFill>
          <a:blip r:embed="rId2"/>
          <a:stretch>
            <a:fillRect/>
          </a:stretch>
        </p:blipFill>
        <p:spPr>
          <a:xfrm>
            <a:off x="2131481" y="1534598"/>
            <a:ext cx="6457950" cy="3609975"/>
          </a:xfrm>
          <a:prstGeom prst="rect">
            <a:avLst/>
          </a:prstGeom>
        </p:spPr>
      </p:pic>
      <p:pic>
        <p:nvPicPr>
          <p:cNvPr id="6" name="Picture 2" descr="Afbeeldingsresultaat voor pytest">
            <a:extLst>
              <a:ext uri="{FF2B5EF4-FFF2-40B4-BE49-F238E27FC236}">
                <a16:creationId xmlns:a16="http://schemas.microsoft.com/office/drawing/2014/main" id="{E846243C-DDD3-4467-9D4C-A63A0F0BE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4299" y="4609707"/>
            <a:ext cx="2192691" cy="123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08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0ABF11FE-5C0F-4906-A6FA-9A6C0E559C1D}"/>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240F639B-2B26-4C48-9E9C-44EE763114EC}"/>
              </a:ext>
            </a:extLst>
          </p:cNvPr>
          <p:cNvSpPr>
            <a:spLocks noGrp="1"/>
          </p:cNvSpPr>
          <p:nvPr>
            <p:ph type="title"/>
          </p:nvPr>
        </p:nvSpPr>
        <p:spPr/>
        <p:txBody>
          <a:bodyPr/>
          <a:lstStyle/>
          <a:p>
            <a:r>
              <a:rPr lang="nl-NL" dirty="0"/>
              <a:t>Unit test</a:t>
            </a:r>
          </a:p>
        </p:txBody>
      </p:sp>
      <p:sp>
        <p:nvSpPr>
          <p:cNvPr id="4" name="Tijdelijke aanduiding voor inhoud 3">
            <a:extLst>
              <a:ext uri="{FF2B5EF4-FFF2-40B4-BE49-F238E27FC236}">
                <a16:creationId xmlns:a16="http://schemas.microsoft.com/office/drawing/2014/main" id="{6DD6482C-B544-41A2-A216-2AB78E1728D7}"/>
              </a:ext>
            </a:extLst>
          </p:cNvPr>
          <p:cNvSpPr>
            <a:spLocks noGrp="1"/>
          </p:cNvSpPr>
          <p:nvPr>
            <p:ph idx="1"/>
          </p:nvPr>
        </p:nvSpPr>
        <p:spPr/>
        <p:txBody>
          <a:bodyPr>
            <a:normAutofit/>
          </a:bodyPr>
          <a:lstStyle/>
          <a:p>
            <a:pPr marL="0" indent="0">
              <a:buNone/>
            </a:pPr>
            <a:r>
              <a:rPr lang="nl-NL" sz="1600" dirty="0"/>
              <a:t>De test wordt uitgevoerd met het eerder gebouwde Docker image. Pytest is een populaire Python unit test tool. Het junit commando wijst Jenkins naar het gegenereerde test rapport.</a:t>
            </a:r>
          </a:p>
          <a:p>
            <a:pPr marL="0" indent="0">
              <a:buNone/>
            </a:pPr>
            <a:endParaRPr lang="nl-NL" sz="1600" dirty="0"/>
          </a:p>
          <a:p>
            <a:pPr marL="400050" lvl="2" indent="0">
              <a:buClr>
                <a:srgbClr val="D7001F"/>
              </a:buClr>
              <a:buSzPct val="90000"/>
              <a:buNone/>
            </a:pPr>
            <a:r>
              <a:rPr lang="nl-NL" sz="1600" dirty="0"/>
              <a:t>docker.image('hello/python:1').inside {</a:t>
            </a:r>
          </a:p>
          <a:p>
            <a:pPr marL="400050" lvl="2" indent="0">
              <a:buClr>
                <a:srgbClr val="D7001F"/>
              </a:buClr>
              <a:buSzPct val="90000"/>
              <a:buNone/>
            </a:pPr>
            <a:r>
              <a:rPr lang="nl-NL" sz="1600" dirty="0"/>
              <a:t>		stage('Test') {</a:t>
            </a:r>
          </a:p>
          <a:p>
            <a:pPr marL="400050" lvl="2" indent="0">
              <a:buClr>
                <a:srgbClr val="D7001F"/>
              </a:buClr>
              <a:buSzPct val="90000"/>
              <a:buNone/>
            </a:pPr>
            <a:r>
              <a:rPr lang="nl-NL" sz="1600" b="1" dirty="0"/>
              <a:t>			sh 'pytest --junitxml=reports/results.xml'</a:t>
            </a:r>
          </a:p>
          <a:p>
            <a:pPr marL="400050" lvl="2" indent="0">
              <a:buClr>
                <a:srgbClr val="D7001F"/>
              </a:buClr>
              <a:buSzPct val="90000"/>
              <a:buNone/>
            </a:pPr>
            <a:r>
              <a:rPr lang="nl-NL" sz="1600" b="1" dirty="0"/>
              <a:t>            	junit 'reports/*.xml’</a:t>
            </a:r>
          </a:p>
          <a:p>
            <a:pPr marL="400050" lvl="2" indent="0">
              <a:buClr>
                <a:srgbClr val="D7001F"/>
              </a:buClr>
              <a:buSzPct val="90000"/>
              <a:buNone/>
            </a:pPr>
            <a:r>
              <a:rPr lang="nl-NL" sz="1600" dirty="0"/>
              <a:t>		}</a:t>
            </a:r>
          </a:p>
          <a:p>
            <a:pPr marL="400050" lvl="2" indent="0">
              <a:buClr>
                <a:srgbClr val="D7001F"/>
              </a:buClr>
              <a:buSzPct val="90000"/>
              <a:buNone/>
            </a:pPr>
            <a:r>
              <a:rPr lang="nl-NL" sz="1600" dirty="0"/>
              <a:t>}</a:t>
            </a:r>
          </a:p>
        </p:txBody>
      </p:sp>
      <p:sp>
        <p:nvSpPr>
          <p:cNvPr id="5" name="Tijdelijke aanduiding voor afbeelding 4">
            <a:extLst>
              <a:ext uri="{FF2B5EF4-FFF2-40B4-BE49-F238E27FC236}">
                <a16:creationId xmlns:a16="http://schemas.microsoft.com/office/drawing/2014/main" id="{26891FDD-785B-4C02-8BB9-82EF74B2944D}"/>
              </a:ext>
            </a:extLst>
          </p:cNvPr>
          <p:cNvSpPr>
            <a:spLocks noGrp="1"/>
          </p:cNvSpPr>
          <p:nvPr>
            <p:ph type="pic" sz="quarter" idx="16"/>
          </p:nvPr>
        </p:nvSpPr>
        <p:spPr/>
      </p:sp>
      <p:pic>
        <p:nvPicPr>
          <p:cNvPr id="1026" name="Picture 2" descr="Afbeeldingsresultaat voor pytest">
            <a:extLst>
              <a:ext uri="{FF2B5EF4-FFF2-40B4-BE49-F238E27FC236}">
                <a16:creationId xmlns:a16="http://schemas.microsoft.com/office/drawing/2014/main" id="{A9897984-D829-4BBB-B8A7-92ADBCE33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4299" y="4609707"/>
            <a:ext cx="2192691" cy="123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572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77E27C32-B8C1-400D-8AF6-3A3F1E149122}"/>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8F402FC0-9593-485B-B494-1E9A2E050417}"/>
              </a:ext>
            </a:extLst>
          </p:cNvPr>
          <p:cNvSpPr>
            <a:spLocks noGrp="1"/>
          </p:cNvSpPr>
          <p:nvPr>
            <p:ph type="title"/>
          </p:nvPr>
        </p:nvSpPr>
        <p:spPr/>
        <p:txBody>
          <a:bodyPr/>
          <a:lstStyle/>
          <a:p>
            <a:r>
              <a:rPr lang="nl-NL" dirty="0"/>
              <a:t>Unit test</a:t>
            </a:r>
          </a:p>
        </p:txBody>
      </p:sp>
      <p:sp>
        <p:nvSpPr>
          <p:cNvPr id="5" name="Tijdelijke aanduiding voor afbeelding 4">
            <a:extLst>
              <a:ext uri="{FF2B5EF4-FFF2-40B4-BE49-F238E27FC236}">
                <a16:creationId xmlns:a16="http://schemas.microsoft.com/office/drawing/2014/main" id="{37805AA9-C988-4883-8D3C-00A49BED837B}"/>
              </a:ext>
            </a:extLst>
          </p:cNvPr>
          <p:cNvSpPr>
            <a:spLocks noGrp="1"/>
          </p:cNvSpPr>
          <p:nvPr>
            <p:ph type="pic" sz="quarter" idx="16"/>
          </p:nvPr>
        </p:nvSpPr>
        <p:spPr/>
      </p:sp>
      <p:pic>
        <p:nvPicPr>
          <p:cNvPr id="9" name="Afbeelding 8">
            <a:extLst>
              <a:ext uri="{FF2B5EF4-FFF2-40B4-BE49-F238E27FC236}">
                <a16:creationId xmlns:a16="http://schemas.microsoft.com/office/drawing/2014/main" id="{0A44079F-B25B-4C67-AD13-90A39AC69F82}"/>
              </a:ext>
            </a:extLst>
          </p:cNvPr>
          <p:cNvPicPr>
            <a:picLocks noChangeAspect="1"/>
          </p:cNvPicPr>
          <p:nvPr/>
        </p:nvPicPr>
        <p:blipFill>
          <a:blip r:embed="rId2"/>
          <a:stretch>
            <a:fillRect/>
          </a:stretch>
        </p:blipFill>
        <p:spPr>
          <a:xfrm>
            <a:off x="2131480" y="2002533"/>
            <a:ext cx="6372001" cy="3207651"/>
          </a:xfrm>
          <a:prstGeom prst="rect">
            <a:avLst/>
          </a:prstGeom>
        </p:spPr>
      </p:pic>
      <p:pic>
        <p:nvPicPr>
          <p:cNvPr id="6" name="Picture 2" descr="Afbeeldingsresultaat voor pytest">
            <a:extLst>
              <a:ext uri="{FF2B5EF4-FFF2-40B4-BE49-F238E27FC236}">
                <a16:creationId xmlns:a16="http://schemas.microsoft.com/office/drawing/2014/main" id="{A1B4FE94-FD46-4BFB-9E38-F4DD543E1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4299" y="4609707"/>
            <a:ext cx="2192691" cy="1232292"/>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a:extLst>
              <a:ext uri="{FF2B5EF4-FFF2-40B4-BE49-F238E27FC236}">
                <a16:creationId xmlns:a16="http://schemas.microsoft.com/office/drawing/2014/main" id="{1C48344E-9AB0-42D4-AC95-2140E8ED3071}"/>
              </a:ext>
            </a:extLst>
          </p:cNvPr>
          <p:cNvPicPr>
            <a:picLocks noChangeAspect="1"/>
          </p:cNvPicPr>
          <p:nvPr/>
        </p:nvPicPr>
        <p:blipFill>
          <a:blip r:embed="rId4"/>
          <a:stretch>
            <a:fillRect/>
          </a:stretch>
        </p:blipFill>
        <p:spPr>
          <a:xfrm>
            <a:off x="2701769" y="3815620"/>
            <a:ext cx="5388227" cy="904972"/>
          </a:xfrm>
          <a:prstGeom prst="rect">
            <a:avLst/>
          </a:prstGeom>
        </p:spPr>
      </p:pic>
      <p:cxnSp>
        <p:nvCxnSpPr>
          <p:cNvPr id="12" name="Rechte verbindingslijn 11">
            <a:extLst>
              <a:ext uri="{FF2B5EF4-FFF2-40B4-BE49-F238E27FC236}">
                <a16:creationId xmlns:a16="http://schemas.microsoft.com/office/drawing/2014/main" id="{756A6D59-0A23-4C7E-8019-1B361C67E8C5}"/>
              </a:ext>
            </a:extLst>
          </p:cNvPr>
          <p:cNvCxnSpPr>
            <a:cxnSpLocks/>
            <a:endCxn id="20" idx="1"/>
          </p:cNvCxnSpPr>
          <p:nvPr/>
        </p:nvCxnSpPr>
        <p:spPr>
          <a:xfrm flipV="1">
            <a:off x="2771480" y="3120018"/>
            <a:ext cx="3910119" cy="9049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Rechte verbindingslijn 13">
            <a:extLst>
              <a:ext uri="{FF2B5EF4-FFF2-40B4-BE49-F238E27FC236}">
                <a16:creationId xmlns:a16="http://schemas.microsoft.com/office/drawing/2014/main" id="{FA763A3C-8DD7-43A7-B851-95F7E832702E}"/>
              </a:ext>
            </a:extLst>
          </p:cNvPr>
          <p:cNvCxnSpPr>
            <a:cxnSpLocks/>
            <a:endCxn id="20" idx="3"/>
          </p:cNvCxnSpPr>
          <p:nvPr/>
        </p:nvCxnSpPr>
        <p:spPr>
          <a:xfrm flipV="1">
            <a:off x="7984503" y="3120018"/>
            <a:ext cx="518978" cy="904972"/>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hthoek 19">
            <a:extLst>
              <a:ext uri="{FF2B5EF4-FFF2-40B4-BE49-F238E27FC236}">
                <a16:creationId xmlns:a16="http://schemas.microsoft.com/office/drawing/2014/main" id="{C7FE1C61-259A-49A5-A7E2-251A7F38EDAC}"/>
              </a:ext>
            </a:extLst>
          </p:cNvPr>
          <p:cNvSpPr/>
          <p:nvPr/>
        </p:nvSpPr>
        <p:spPr>
          <a:xfrm>
            <a:off x="6681599" y="2961453"/>
            <a:ext cx="1821882" cy="317130"/>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4181985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A02068E8-C21E-49C4-AA26-E804AAE4DD94}"/>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978497CC-203E-4BF1-910B-182912A5BAC1}"/>
              </a:ext>
            </a:extLst>
          </p:cNvPr>
          <p:cNvSpPr>
            <a:spLocks noGrp="1"/>
          </p:cNvSpPr>
          <p:nvPr>
            <p:ph type="title"/>
          </p:nvPr>
        </p:nvSpPr>
        <p:spPr/>
        <p:txBody>
          <a:bodyPr/>
          <a:lstStyle/>
          <a:p>
            <a:r>
              <a:rPr lang="nl-NL" dirty="0"/>
              <a:t>Coverage</a:t>
            </a:r>
          </a:p>
        </p:txBody>
      </p:sp>
      <p:sp>
        <p:nvSpPr>
          <p:cNvPr id="4" name="Tijdelijke aanduiding voor inhoud 3">
            <a:extLst>
              <a:ext uri="{FF2B5EF4-FFF2-40B4-BE49-F238E27FC236}">
                <a16:creationId xmlns:a16="http://schemas.microsoft.com/office/drawing/2014/main" id="{F5303633-74F1-4838-8818-8BDC64238EA9}"/>
              </a:ext>
            </a:extLst>
          </p:cNvPr>
          <p:cNvSpPr>
            <a:spLocks noGrp="1"/>
          </p:cNvSpPr>
          <p:nvPr>
            <p:ph idx="1"/>
          </p:nvPr>
        </p:nvSpPr>
        <p:spPr/>
        <p:txBody>
          <a:bodyPr>
            <a:normAutofit/>
          </a:bodyPr>
          <a:lstStyle/>
          <a:p>
            <a:pPr marL="0" indent="0">
              <a:buNone/>
            </a:pPr>
            <a:r>
              <a:rPr lang="nl-NL" sz="1600" dirty="0"/>
              <a:t>Voor test dekkingsgraad (coverage), wordt de Python coverage tool gebruikt. (Alvorens dient de cobertura plugin aan jenkins worden toegevoegd via Beheer Jenkins-&gt;Beheer Plugins)</a:t>
            </a:r>
          </a:p>
          <a:p>
            <a:pPr marL="0" indent="0">
              <a:buNone/>
            </a:pPr>
            <a:endParaRPr lang="nl-NL" sz="1600" dirty="0"/>
          </a:p>
          <a:p>
            <a:pPr marL="0" lvl="1" indent="0">
              <a:buClr>
                <a:srgbClr val="D7001F"/>
              </a:buClr>
              <a:buSzPct val="90000"/>
              <a:buNone/>
            </a:pPr>
            <a:r>
              <a:rPr lang="nl-NL" sz="1600" dirty="0"/>
              <a:t> docker.image('hello/python:1').inside {</a:t>
            </a:r>
          </a:p>
          <a:p>
            <a:pPr marL="0" lvl="1" indent="0">
              <a:buClr>
                <a:srgbClr val="D7001F"/>
              </a:buClr>
              <a:buSzPct val="90000"/>
              <a:buNone/>
            </a:pPr>
            <a:r>
              <a:rPr lang="nl-NL" sz="1600" dirty="0"/>
              <a:t>        stage(‘Coverage’) {</a:t>
            </a:r>
          </a:p>
          <a:p>
            <a:pPr marL="0" lvl="1" indent="0">
              <a:buClr>
                <a:srgbClr val="D7001F"/>
              </a:buClr>
              <a:buSzPct val="90000"/>
              <a:buNone/>
            </a:pPr>
            <a:r>
              <a:rPr lang="nl-NL" sz="1600" dirty="0"/>
              <a:t>            </a:t>
            </a:r>
            <a:r>
              <a:rPr lang="nl-NL" sz="1600" b="1" dirty="0"/>
              <a:t>sh 'coverage run test_app.py'</a:t>
            </a:r>
          </a:p>
          <a:p>
            <a:pPr marL="0" lvl="1" indent="0">
              <a:buClr>
                <a:srgbClr val="D7001F"/>
              </a:buClr>
              <a:buSzPct val="90000"/>
              <a:buNone/>
            </a:pPr>
            <a:r>
              <a:rPr lang="nl-NL" sz="1600" b="1" dirty="0"/>
              <a:t>            sh 'coverage xml’</a:t>
            </a:r>
          </a:p>
          <a:p>
            <a:pPr marL="0" lvl="1" indent="0">
              <a:buClr>
                <a:srgbClr val="D7001F"/>
              </a:buClr>
              <a:buSzPct val="90000"/>
              <a:buNone/>
            </a:pPr>
            <a:r>
              <a:rPr lang="nl-NL" sz="1600" b="1" dirty="0"/>
              <a:t>	    	   sh 'cp coverage.xml coverage-reports/coverage.xml’</a:t>
            </a:r>
          </a:p>
          <a:p>
            <a:pPr marL="0" lvl="1" indent="0">
              <a:buClr>
                <a:srgbClr val="D7001F"/>
              </a:buClr>
              <a:buSzPct val="90000"/>
              <a:buNone/>
            </a:pPr>
            <a:r>
              <a:rPr lang="nl-NL" sz="1600" b="1" dirty="0"/>
              <a:t>	           cobertura coberturaReportFile: 'coverage.xml'</a:t>
            </a:r>
          </a:p>
          <a:p>
            <a:pPr marL="0" lvl="1" indent="0">
              <a:buClr>
                <a:srgbClr val="D7001F"/>
              </a:buClr>
              <a:buSzPct val="90000"/>
              <a:buNone/>
            </a:pPr>
            <a:r>
              <a:rPr lang="nl-NL" sz="1600" dirty="0"/>
              <a:t>        }</a:t>
            </a:r>
          </a:p>
          <a:p>
            <a:pPr marL="0" lvl="1" indent="0">
              <a:buClr>
                <a:srgbClr val="D7001F"/>
              </a:buClr>
              <a:buSzPct val="90000"/>
              <a:buNone/>
            </a:pPr>
            <a:r>
              <a:rPr lang="nl-NL" sz="1600" dirty="0"/>
              <a:t>    }</a:t>
            </a:r>
          </a:p>
        </p:txBody>
      </p:sp>
      <p:sp>
        <p:nvSpPr>
          <p:cNvPr id="5" name="Tijdelijke aanduiding voor afbeelding 4">
            <a:extLst>
              <a:ext uri="{FF2B5EF4-FFF2-40B4-BE49-F238E27FC236}">
                <a16:creationId xmlns:a16="http://schemas.microsoft.com/office/drawing/2014/main" id="{EE5A7104-D8BD-4AF4-87DD-335B92FD7239}"/>
              </a:ext>
            </a:extLst>
          </p:cNvPr>
          <p:cNvSpPr>
            <a:spLocks noGrp="1"/>
          </p:cNvSpPr>
          <p:nvPr>
            <p:ph type="pic" sz="quarter" idx="16"/>
          </p:nvPr>
        </p:nvSpPr>
        <p:spPr/>
      </p:sp>
      <p:pic>
        <p:nvPicPr>
          <p:cNvPr id="2050" name="Picture 2" descr="Afbeeldingsresultaat voor python coverage">
            <a:extLst>
              <a:ext uri="{FF2B5EF4-FFF2-40B4-BE49-F238E27FC236}">
                <a16:creationId xmlns:a16="http://schemas.microsoft.com/office/drawing/2014/main" id="{E4CD5782-1AB2-486E-BEF6-0A6C3EE66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2365" y="4417373"/>
            <a:ext cx="1424626" cy="142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963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D589E717-6963-4D79-BA01-02F1BD66568F}"/>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5297BF2E-F7AD-4EBB-ADA9-D8E3437529C2}"/>
              </a:ext>
            </a:extLst>
          </p:cNvPr>
          <p:cNvSpPr>
            <a:spLocks noGrp="1"/>
          </p:cNvSpPr>
          <p:nvPr>
            <p:ph type="title"/>
          </p:nvPr>
        </p:nvSpPr>
        <p:spPr/>
        <p:txBody>
          <a:bodyPr/>
          <a:lstStyle/>
          <a:p>
            <a:r>
              <a:rPr lang="nl-NL" dirty="0"/>
              <a:t>DevOps CI/CD Overview</a:t>
            </a:r>
          </a:p>
        </p:txBody>
      </p:sp>
      <p:sp>
        <p:nvSpPr>
          <p:cNvPr id="4" name="Tijdelijke aanduiding voor inhoud 3">
            <a:extLst>
              <a:ext uri="{FF2B5EF4-FFF2-40B4-BE49-F238E27FC236}">
                <a16:creationId xmlns:a16="http://schemas.microsoft.com/office/drawing/2014/main" id="{A2848E72-51E6-4DD3-A097-88E926435257}"/>
              </a:ext>
            </a:extLst>
          </p:cNvPr>
          <p:cNvSpPr>
            <a:spLocks noGrp="1"/>
          </p:cNvSpPr>
          <p:nvPr>
            <p:ph idx="1"/>
          </p:nvPr>
        </p:nvSpPr>
        <p:spPr/>
        <p:txBody>
          <a:bodyPr>
            <a:normAutofit/>
          </a:bodyPr>
          <a:lstStyle/>
          <a:p>
            <a:pPr marL="0" indent="0">
              <a:buNone/>
            </a:pPr>
            <a:r>
              <a:rPr lang="nl-NL" sz="1600" dirty="0"/>
              <a:t>Deze training zorgt voor ervoor dat je op conceptueel niveau een goed beeld krijgt van de meest gebruikte tools voor CI/CD. Het bouwen van een microservice op basis van de programmeertaal Python vormt de rode draad van de training . Hiermee komen de concepten tot leven. Aan het eind van de dag wordt een kleine applicatie door de CI/CD pijplijn gehaald en uitgerold op een Kubernetes-omgeving: klaar voor gebruik door de klant!</a:t>
            </a:r>
          </a:p>
        </p:txBody>
      </p:sp>
      <p:sp>
        <p:nvSpPr>
          <p:cNvPr id="5" name="Tijdelijke aanduiding voor afbeelding 4">
            <a:extLst>
              <a:ext uri="{FF2B5EF4-FFF2-40B4-BE49-F238E27FC236}">
                <a16:creationId xmlns:a16="http://schemas.microsoft.com/office/drawing/2014/main" id="{07871580-87AB-421E-9F13-E271F915A971}"/>
              </a:ext>
            </a:extLst>
          </p:cNvPr>
          <p:cNvSpPr>
            <a:spLocks noGrp="1"/>
          </p:cNvSpPr>
          <p:nvPr>
            <p:ph type="pic" sz="quarter" idx="16"/>
          </p:nvPr>
        </p:nvSpPr>
        <p:spPr/>
      </p:sp>
    </p:spTree>
    <p:extLst>
      <p:ext uri="{BB962C8B-B14F-4D97-AF65-F5344CB8AC3E}">
        <p14:creationId xmlns:p14="http://schemas.microsoft.com/office/powerpoint/2010/main" val="4083759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40E14384-0B04-4494-84DA-9845BD2A38DF}"/>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E2C91A06-9482-430D-A1A7-BFF9041BD6F5}"/>
              </a:ext>
            </a:extLst>
          </p:cNvPr>
          <p:cNvSpPr>
            <a:spLocks noGrp="1"/>
          </p:cNvSpPr>
          <p:nvPr>
            <p:ph type="title"/>
          </p:nvPr>
        </p:nvSpPr>
        <p:spPr/>
        <p:txBody>
          <a:bodyPr/>
          <a:lstStyle/>
          <a:p>
            <a:r>
              <a:rPr lang="nl-NL" dirty="0"/>
              <a:t>Coverage</a:t>
            </a:r>
          </a:p>
        </p:txBody>
      </p:sp>
      <p:sp>
        <p:nvSpPr>
          <p:cNvPr id="4" name="Tijdelijke aanduiding voor inhoud 3">
            <a:extLst>
              <a:ext uri="{FF2B5EF4-FFF2-40B4-BE49-F238E27FC236}">
                <a16:creationId xmlns:a16="http://schemas.microsoft.com/office/drawing/2014/main" id="{43C624BC-2542-4F0E-8C07-5F1BE1DEDA52}"/>
              </a:ext>
            </a:extLst>
          </p:cNvPr>
          <p:cNvSpPr>
            <a:spLocks noGrp="1"/>
          </p:cNvSpPr>
          <p:nvPr>
            <p:ph idx="1"/>
          </p:nvPr>
        </p:nvSpPr>
        <p:spPr>
          <a:xfrm>
            <a:off x="2131482" y="1600198"/>
            <a:ext cx="6371999" cy="4241801"/>
          </a:xfrm>
        </p:spPr>
        <p:txBody>
          <a:bodyPr>
            <a:normAutofit/>
          </a:bodyPr>
          <a:lstStyle/>
          <a:p>
            <a:pPr marL="0" indent="0">
              <a:buNone/>
            </a:pPr>
            <a:r>
              <a:rPr lang="nl-NL" sz="1600" dirty="0"/>
              <a:t>Coverage resultaten worden getoond in Jenkins</a:t>
            </a:r>
          </a:p>
        </p:txBody>
      </p:sp>
      <p:sp>
        <p:nvSpPr>
          <p:cNvPr id="5" name="Tijdelijke aanduiding voor afbeelding 4">
            <a:extLst>
              <a:ext uri="{FF2B5EF4-FFF2-40B4-BE49-F238E27FC236}">
                <a16:creationId xmlns:a16="http://schemas.microsoft.com/office/drawing/2014/main" id="{67709757-2355-482E-85FF-F6652EE93A62}"/>
              </a:ext>
            </a:extLst>
          </p:cNvPr>
          <p:cNvSpPr>
            <a:spLocks noGrp="1"/>
          </p:cNvSpPr>
          <p:nvPr>
            <p:ph type="pic" sz="quarter" idx="16"/>
          </p:nvPr>
        </p:nvSpPr>
        <p:spPr/>
      </p:sp>
      <p:pic>
        <p:nvPicPr>
          <p:cNvPr id="6" name="Afbeelding 5">
            <a:extLst>
              <a:ext uri="{FF2B5EF4-FFF2-40B4-BE49-F238E27FC236}">
                <a16:creationId xmlns:a16="http://schemas.microsoft.com/office/drawing/2014/main" id="{9551B626-54E5-47A7-ACBE-22EB1B2011C5}"/>
              </a:ext>
            </a:extLst>
          </p:cNvPr>
          <p:cNvPicPr>
            <a:picLocks noChangeAspect="1"/>
          </p:cNvPicPr>
          <p:nvPr/>
        </p:nvPicPr>
        <p:blipFill>
          <a:blip r:embed="rId2"/>
          <a:stretch>
            <a:fillRect/>
          </a:stretch>
        </p:blipFill>
        <p:spPr>
          <a:xfrm>
            <a:off x="2131481" y="2190842"/>
            <a:ext cx="6371998" cy="2193246"/>
          </a:xfrm>
          <a:prstGeom prst="rect">
            <a:avLst/>
          </a:prstGeom>
          <a:ln>
            <a:solidFill>
              <a:schemeClr val="accent1"/>
            </a:solidFill>
          </a:ln>
        </p:spPr>
      </p:pic>
      <p:pic>
        <p:nvPicPr>
          <p:cNvPr id="7" name="Picture 2" descr="Afbeeldingsresultaat voor python coverage">
            <a:extLst>
              <a:ext uri="{FF2B5EF4-FFF2-40B4-BE49-F238E27FC236}">
                <a16:creationId xmlns:a16="http://schemas.microsoft.com/office/drawing/2014/main" id="{FA44BB91-494A-48B4-A868-863D0A1412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365" y="4417373"/>
            <a:ext cx="1424626" cy="142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490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01C8146A-09DE-4F2B-9070-A4617CFE1365}"/>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9EB2CC53-CA6D-4EE7-87DF-0E14E8AB09C7}"/>
              </a:ext>
            </a:extLst>
          </p:cNvPr>
          <p:cNvSpPr>
            <a:spLocks noGrp="1"/>
          </p:cNvSpPr>
          <p:nvPr>
            <p:ph type="title"/>
          </p:nvPr>
        </p:nvSpPr>
        <p:spPr/>
        <p:txBody>
          <a:bodyPr/>
          <a:lstStyle/>
          <a:p>
            <a:r>
              <a:rPr lang="nl-NL" dirty="0"/>
              <a:t>SonarQube Analyse</a:t>
            </a:r>
          </a:p>
        </p:txBody>
      </p:sp>
      <p:sp>
        <p:nvSpPr>
          <p:cNvPr id="4" name="Tijdelijke aanduiding voor inhoud 3">
            <a:extLst>
              <a:ext uri="{FF2B5EF4-FFF2-40B4-BE49-F238E27FC236}">
                <a16:creationId xmlns:a16="http://schemas.microsoft.com/office/drawing/2014/main" id="{E77668D5-2F77-4113-927A-A64D32A67576}"/>
              </a:ext>
            </a:extLst>
          </p:cNvPr>
          <p:cNvSpPr>
            <a:spLocks noGrp="1"/>
          </p:cNvSpPr>
          <p:nvPr>
            <p:ph idx="1"/>
          </p:nvPr>
        </p:nvSpPr>
        <p:spPr/>
        <p:txBody>
          <a:bodyPr>
            <a:normAutofit/>
          </a:bodyPr>
          <a:lstStyle/>
          <a:p>
            <a:pPr marL="0" indent="0">
              <a:buNone/>
            </a:pPr>
            <a:r>
              <a:rPr lang="nl-NL" sz="1600" dirty="0"/>
              <a:t>Om een statische kwaliteitsanalyse uit te voeren wordt gebruik gemaakt van SonarQube, een de facto standaard voor code kwaliteitsanalyse. </a:t>
            </a:r>
          </a:p>
          <a:p>
            <a:pPr marL="0" indent="0">
              <a:buNone/>
            </a:pPr>
            <a:endParaRPr lang="nl-NL" sz="1600" dirty="0"/>
          </a:p>
          <a:p>
            <a:pPr marL="0" indent="0">
              <a:buNone/>
            </a:pPr>
            <a:r>
              <a:rPr lang="nl-NL" sz="1600" dirty="0"/>
              <a:t>Om een SonarQube stap in de pipeline te introduceren wordt een withSonarQubeEnv (…){ } blok gebruikt. Binnen deze stap wordt Jenkins geïnstrueerd welke scanner te gebruiken, welk project te analyseren en de folder van het project waar gestart moet worden.</a:t>
            </a:r>
          </a:p>
          <a:p>
            <a:pPr marL="0" indent="0">
              <a:buNone/>
            </a:pPr>
            <a:endParaRPr lang="nl-NL" sz="1600" dirty="0"/>
          </a:p>
          <a:p>
            <a:pPr marL="0" indent="0">
              <a:buNone/>
            </a:pPr>
            <a:r>
              <a:rPr lang="nl-NL" sz="1600" dirty="0"/>
              <a:t>Naast het declareren van deze stap in de pipeline dient er binnen Jenkins beheer aangegeven te worden waar de SonarQube server te bereiken is en de definitie van de scanner.</a:t>
            </a:r>
            <a:endParaRPr lang="nl-NL" dirty="0"/>
          </a:p>
        </p:txBody>
      </p:sp>
      <p:sp>
        <p:nvSpPr>
          <p:cNvPr id="5" name="Tijdelijke aanduiding voor afbeelding 4">
            <a:extLst>
              <a:ext uri="{FF2B5EF4-FFF2-40B4-BE49-F238E27FC236}">
                <a16:creationId xmlns:a16="http://schemas.microsoft.com/office/drawing/2014/main" id="{71A631ED-2F5D-4AF8-B447-9E41DE8F5CF6}"/>
              </a:ext>
            </a:extLst>
          </p:cNvPr>
          <p:cNvSpPr>
            <a:spLocks noGrp="1"/>
          </p:cNvSpPr>
          <p:nvPr>
            <p:ph type="pic" sz="quarter" idx="16"/>
          </p:nvPr>
        </p:nvSpPr>
        <p:spPr/>
      </p:sp>
      <p:pic>
        <p:nvPicPr>
          <p:cNvPr id="3074" name="Picture 2" descr="Afbeeldingsresultaat voor sonarqube">
            <a:extLst>
              <a:ext uri="{FF2B5EF4-FFF2-40B4-BE49-F238E27FC236}">
                <a16:creationId xmlns:a16="http://schemas.microsoft.com/office/drawing/2014/main" id="{E12A687B-2742-4CC6-B05F-B841359AB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6726" y="5250750"/>
            <a:ext cx="2010265" cy="583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707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19AA9DCE-CF89-4BE4-8462-E8F63650F821}"/>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E8644C25-79D2-4CF3-A64D-432D8EFC0EA2}"/>
              </a:ext>
            </a:extLst>
          </p:cNvPr>
          <p:cNvSpPr>
            <a:spLocks noGrp="1"/>
          </p:cNvSpPr>
          <p:nvPr>
            <p:ph type="title"/>
          </p:nvPr>
        </p:nvSpPr>
        <p:spPr/>
        <p:txBody>
          <a:bodyPr/>
          <a:lstStyle/>
          <a:p>
            <a:r>
              <a:rPr lang="nl-NL" dirty="0"/>
              <a:t>Installatie SonarQube</a:t>
            </a:r>
          </a:p>
        </p:txBody>
      </p:sp>
      <p:sp>
        <p:nvSpPr>
          <p:cNvPr id="4" name="Tijdelijke aanduiding voor inhoud 3">
            <a:extLst>
              <a:ext uri="{FF2B5EF4-FFF2-40B4-BE49-F238E27FC236}">
                <a16:creationId xmlns:a16="http://schemas.microsoft.com/office/drawing/2014/main" id="{75D7A4AB-49EB-46E7-AFA3-1F4708EEB81D}"/>
              </a:ext>
            </a:extLst>
          </p:cNvPr>
          <p:cNvSpPr>
            <a:spLocks noGrp="1"/>
          </p:cNvSpPr>
          <p:nvPr>
            <p:ph idx="1"/>
          </p:nvPr>
        </p:nvSpPr>
        <p:spPr/>
        <p:txBody>
          <a:bodyPr/>
          <a:lstStyle/>
          <a:p>
            <a:pPr marL="0" indent="0">
              <a:buNone/>
            </a:pPr>
            <a:r>
              <a:rPr lang="nl-NL" sz="1600" dirty="0"/>
              <a:t>Deze commando's installeren SonarQube, de Postgres database en de persistent volumes en claims gebruikt door SonarQube</a:t>
            </a:r>
          </a:p>
          <a:p>
            <a:pPr marL="0" indent="0">
              <a:buNone/>
            </a:pPr>
            <a:endParaRPr lang="nl-NL" sz="1600" dirty="0"/>
          </a:p>
          <a:p>
            <a:pPr marL="0" indent="0">
              <a:buNone/>
            </a:pPr>
            <a:r>
              <a:rPr lang="nl-NL" sz="1600" dirty="0"/>
              <a:t>	&gt;kubectl create –f sonar-postgres-deployment.yaml</a:t>
            </a:r>
          </a:p>
          <a:p>
            <a:pPr marL="0" indent="0">
              <a:buNone/>
            </a:pPr>
            <a:r>
              <a:rPr lang="nl-NL" sz="1600" dirty="0"/>
              <a:t>	&gt;kubectl create –f sonar-postgres-service.yaml</a:t>
            </a:r>
          </a:p>
          <a:p>
            <a:pPr marL="0" indent="0">
              <a:buNone/>
            </a:pPr>
            <a:r>
              <a:rPr lang="nl-NL" sz="1600" dirty="0"/>
              <a:t>	&gt;kubectl create –f sonar-pvc-postgres.yaml</a:t>
            </a:r>
          </a:p>
          <a:p>
            <a:pPr marL="0" indent="0">
              <a:buNone/>
            </a:pPr>
            <a:r>
              <a:rPr lang="nl-NL" sz="1600" dirty="0"/>
              <a:t>	&gt;kubectl create –f sonar-pv-postgres.yaml</a:t>
            </a:r>
          </a:p>
          <a:p>
            <a:pPr marL="0" indent="0">
              <a:buNone/>
            </a:pPr>
            <a:r>
              <a:rPr lang="nl-NL" sz="1600" dirty="0"/>
              <a:t>	&gt;kubectl create –f sonarqube-deployment.yaml</a:t>
            </a:r>
          </a:p>
          <a:p>
            <a:pPr marL="0" indent="0">
              <a:buNone/>
            </a:pPr>
            <a:r>
              <a:rPr lang="nl-NL" sz="1600" dirty="0"/>
              <a:t>	&gt;kubectl create –f sonar-postgres-service.yaml</a:t>
            </a:r>
          </a:p>
          <a:p>
            <a:pPr marL="0" indent="0">
              <a:buNone/>
            </a:pPr>
            <a:endParaRPr lang="nl-NL" sz="1600"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p:txBody>
      </p:sp>
      <p:sp>
        <p:nvSpPr>
          <p:cNvPr id="5" name="Tijdelijke aanduiding voor afbeelding 4">
            <a:extLst>
              <a:ext uri="{FF2B5EF4-FFF2-40B4-BE49-F238E27FC236}">
                <a16:creationId xmlns:a16="http://schemas.microsoft.com/office/drawing/2014/main" id="{D7C09658-DF31-4247-8564-2352792F6DC1}"/>
              </a:ext>
            </a:extLst>
          </p:cNvPr>
          <p:cNvSpPr>
            <a:spLocks noGrp="1"/>
          </p:cNvSpPr>
          <p:nvPr>
            <p:ph type="pic" sz="quarter" idx="16"/>
          </p:nvPr>
        </p:nvSpPr>
        <p:spPr/>
      </p:sp>
      <p:pic>
        <p:nvPicPr>
          <p:cNvPr id="6" name="Picture 2" descr="Afbeeldingsresultaat voor sonarqube">
            <a:extLst>
              <a:ext uri="{FF2B5EF4-FFF2-40B4-BE49-F238E27FC236}">
                <a16:creationId xmlns:a16="http://schemas.microsoft.com/office/drawing/2014/main" id="{A13FB84D-CEA9-404C-972C-BAE587226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6726" y="5250750"/>
            <a:ext cx="2010265" cy="583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906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0F9A661A-809B-4311-B962-192F74803A38}"/>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82899B4B-6E66-4436-85E7-67ABA5A7700F}"/>
              </a:ext>
            </a:extLst>
          </p:cNvPr>
          <p:cNvSpPr>
            <a:spLocks noGrp="1"/>
          </p:cNvSpPr>
          <p:nvPr>
            <p:ph type="title"/>
          </p:nvPr>
        </p:nvSpPr>
        <p:spPr/>
        <p:txBody>
          <a:bodyPr/>
          <a:lstStyle/>
          <a:p>
            <a:r>
              <a:rPr lang="nl-NL" dirty="0"/>
              <a:t>Installatie SonarQube	</a:t>
            </a:r>
          </a:p>
        </p:txBody>
      </p:sp>
      <p:sp>
        <p:nvSpPr>
          <p:cNvPr id="4" name="Tijdelijke aanduiding voor inhoud 3">
            <a:extLst>
              <a:ext uri="{FF2B5EF4-FFF2-40B4-BE49-F238E27FC236}">
                <a16:creationId xmlns:a16="http://schemas.microsoft.com/office/drawing/2014/main" id="{6548E542-368F-4379-A061-E54CA75D2533}"/>
              </a:ext>
            </a:extLst>
          </p:cNvPr>
          <p:cNvSpPr>
            <a:spLocks noGrp="1"/>
          </p:cNvSpPr>
          <p:nvPr>
            <p:ph idx="1"/>
          </p:nvPr>
        </p:nvSpPr>
        <p:spPr/>
        <p:txBody>
          <a:bodyPr/>
          <a:lstStyle/>
          <a:p>
            <a:pPr marL="0" indent="0">
              <a:buNone/>
            </a:pPr>
            <a:r>
              <a:rPr lang="nl-NL" sz="1600" dirty="0"/>
              <a:t>Zoek de poort van de Sonar Service</a:t>
            </a:r>
          </a:p>
          <a:p>
            <a:pPr marL="0" indent="0">
              <a:buNone/>
            </a:pPr>
            <a:endParaRPr lang="nl-NL" dirty="0"/>
          </a:p>
        </p:txBody>
      </p:sp>
      <p:sp>
        <p:nvSpPr>
          <p:cNvPr id="5" name="Tijdelijke aanduiding voor afbeelding 4">
            <a:extLst>
              <a:ext uri="{FF2B5EF4-FFF2-40B4-BE49-F238E27FC236}">
                <a16:creationId xmlns:a16="http://schemas.microsoft.com/office/drawing/2014/main" id="{5D978793-DE30-463A-A524-0FB01AA94FEB}"/>
              </a:ext>
            </a:extLst>
          </p:cNvPr>
          <p:cNvSpPr>
            <a:spLocks noGrp="1"/>
          </p:cNvSpPr>
          <p:nvPr>
            <p:ph type="pic" sz="quarter" idx="16"/>
          </p:nvPr>
        </p:nvSpPr>
        <p:spPr/>
      </p:sp>
      <p:pic>
        <p:nvPicPr>
          <p:cNvPr id="6" name="Afbeelding 5">
            <a:extLst>
              <a:ext uri="{FF2B5EF4-FFF2-40B4-BE49-F238E27FC236}">
                <a16:creationId xmlns:a16="http://schemas.microsoft.com/office/drawing/2014/main" id="{F3126350-DFCA-43A6-A425-62B7B6C5A1DA}"/>
              </a:ext>
            </a:extLst>
          </p:cNvPr>
          <p:cNvPicPr>
            <a:picLocks noChangeAspect="1"/>
          </p:cNvPicPr>
          <p:nvPr/>
        </p:nvPicPr>
        <p:blipFill>
          <a:blip r:embed="rId2"/>
          <a:stretch>
            <a:fillRect/>
          </a:stretch>
        </p:blipFill>
        <p:spPr>
          <a:xfrm>
            <a:off x="2131482" y="2096457"/>
            <a:ext cx="6371998" cy="315201"/>
          </a:xfrm>
          <a:prstGeom prst="rect">
            <a:avLst/>
          </a:prstGeom>
          <a:ln>
            <a:solidFill>
              <a:schemeClr val="accent1"/>
            </a:solidFill>
          </a:ln>
        </p:spPr>
      </p:pic>
      <p:pic>
        <p:nvPicPr>
          <p:cNvPr id="7" name="Afbeelding 6">
            <a:extLst>
              <a:ext uri="{FF2B5EF4-FFF2-40B4-BE49-F238E27FC236}">
                <a16:creationId xmlns:a16="http://schemas.microsoft.com/office/drawing/2014/main" id="{1BB915AF-5C34-4BF8-B4FF-7C6D5C5F2B90}"/>
              </a:ext>
            </a:extLst>
          </p:cNvPr>
          <p:cNvPicPr>
            <a:picLocks noChangeAspect="1"/>
          </p:cNvPicPr>
          <p:nvPr/>
        </p:nvPicPr>
        <p:blipFill>
          <a:blip r:embed="rId3"/>
          <a:stretch>
            <a:fillRect/>
          </a:stretch>
        </p:blipFill>
        <p:spPr>
          <a:xfrm>
            <a:off x="2131482" y="2572485"/>
            <a:ext cx="4881037" cy="2586771"/>
          </a:xfrm>
          <a:prstGeom prst="rect">
            <a:avLst/>
          </a:prstGeom>
          <a:ln>
            <a:solidFill>
              <a:schemeClr val="accent1"/>
            </a:solidFill>
          </a:ln>
        </p:spPr>
      </p:pic>
      <p:sp>
        <p:nvSpPr>
          <p:cNvPr id="8" name="Tekstvak 7">
            <a:extLst>
              <a:ext uri="{FF2B5EF4-FFF2-40B4-BE49-F238E27FC236}">
                <a16:creationId xmlns:a16="http://schemas.microsoft.com/office/drawing/2014/main" id="{948AF2E5-F5EC-4231-92AA-2BDE4491B9A0}"/>
              </a:ext>
            </a:extLst>
          </p:cNvPr>
          <p:cNvSpPr txBox="1"/>
          <p:nvPr/>
        </p:nvSpPr>
        <p:spPr>
          <a:xfrm>
            <a:off x="4169681" y="3508038"/>
            <a:ext cx="3514799" cy="646331"/>
          </a:xfrm>
          <a:prstGeom prst="rect">
            <a:avLst/>
          </a:prstGeom>
          <a:solidFill>
            <a:schemeClr val="bg1"/>
          </a:solidFill>
          <a:ln>
            <a:solidFill>
              <a:schemeClr val="accent1"/>
            </a:solidFill>
          </a:ln>
        </p:spPr>
        <p:txBody>
          <a:bodyPr wrap="square" rtlCol="0">
            <a:spAutoFit/>
          </a:bodyPr>
          <a:lstStyle/>
          <a:p>
            <a:r>
              <a:rPr lang="nl-NL" dirty="0">
                <a:solidFill>
                  <a:srgbClr val="D7001F"/>
                </a:solidFill>
              </a:rPr>
              <a:t>192.168.99.102</a:t>
            </a:r>
            <a:r>
              <a:rPr lang="nl-NL" dirty="0"/>
              <a:t>:</a:t>
            </a:r>
            <a:r>
              <a:rPr lang="nl-NL" dirty="0">
                <a:solidFill>
                  <a:srgbClr val="00B0F0"/>
                </a:solidFill>
              </a:rPr>
              <a:t>31925\sonar</a:t>
            </a:r>
          </a:p>
          <a:p>
            <a:r>
              <a:rPr lang="nl-NL" dirty="0">
                <a:solidFill>
                  <a:srgbClr val="FF0000"/>
                </a:solidFill>
              </a:rPr>
              <a:t>minikube ip</a:t>
            </a:r>
            <a:r>
              <a:rPr lang="nl-NL" dirty="0"/>
              <a:t>:</a:t>
            </a:r>
            <a:r>
              <a:rPr lang="nl-NL" dirty="0">
                <a:solidFill>
                  <a:srgbClr val="24A3CC"/>
                </a:solidFill>
              </a:rPr>
              <a:t>registry-ui-port\sonar</a:t>
            </a:r>
          </a:p>
        </p:txBody>
      </p:sp>
      <p:pic>
        <p:nvPicPr>
          <p:cNvPr id="9" name="Picture 2" descr="Afbeeldingsresultaat voor sonarqube">
            <a:extLst>
              <a:ext uri="{FF2B5EF4-FFF2-40B4-BE49-F238E27FC236}">
                <a16:creationId xmlns:a16="http://schemas.microsoft.com/office/drawing/2014/main" id="{20B183E2-778C-45B0-B1C4-25328E2A04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726" y="5250750"/>
            <a:ext cx="2010265" cy="583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818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1D26644C-9064-43B5-AE9B-198207F1A2F5}"/>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8D886963-B9AD-4CB6-A6D7-E6EC622498AA}"/>
              </a:ext>
            </a:extLst>
          </p:cNvPr>
          <p:cNvSpPr>
            <a:spLocks noGrp="1"/>
          </p:cNvSpPr>
          <p:nvPr>
            <p:ph type="title"/>
          </p:nvPr>
        </p:nvSpPr>
        <p:spPr/>
        <p:txBody>
          <a:bodyPr/>
          <a:lstStyle/>
          <a:p>
            <a:r>
              <a:rPr lang="nl-NL" dirty="0"/>
              <a:t>SonarQube Scanner</a:t>
            </a:r>
          </a:p>
        </p:txBody>
      </p:sp>
      <p:sp>
        <p:nvSpPr>
          <p:cNvPr id="4" name="Tijdelijke aanduiding voor inhoud 3">
            <a:extLst>
              <a:ext uri="{FF2B5EF4-FFF2-40B4-BE49-F238E27FC236}">
                <a16:creationId xmlns:a16="http://schemas.microsoft.com/office/drawing/2014/main" id="{8DA88ECF-1998-49A9-ACE5-CC50E9459C2C}"/>
              </a:ext>
            </a:extLst>
          </p:cNvPr>
          <p:cNvSpPr>
            <a:spLocks noGrp="1"/>
          </p:cNvSpPr>
          <p:nvPr>
            <p:ph idx="1"/>
          </p:nvPr>
        </p:nvSpPr>
        <p:spPr/>
        <p:txBody>
          <a:bodyPr>
            <a:normAutofit/>
          </a:bodyPr>
          <a:lstStyle/>
          <a:p>
            <a:pPr marL="0" indent="0">
              <a:buNone/>
            </a:pPr>
            <a:r>
              <a:rPr lang="nl-NL" sz="1600" dirty="0"/>
              <a:t>Jenkins Beheer-&gt; Configureer Systeem</a:t>
            </a:r>
          </a:p>
        </p:txBody>
      </p:sp>
      <p:sp>
        <p:nvSpPr>
          <p:cNvPr id="5" name="Tijdelijke aanduiding voor afbeelding 4">
            <a:extLst>
              <a:ext uri="{FF2B5EF4-FFF2-40B4-BE49-F238E27FC236}">
                <a16:creationId xmlns:a16="http://schemas.microsoft.com/office/drawing/2014/main" id="{269F36F4-98D5-4DC1-A02F-C73230428A6F}"/>
              </a:ext>
            </a:extLst>
          </p:cNvPr>
          <p:cNvSpPr>
            <a:spLocks noGrp="1"/>
          </p:cNvSpPr>
          <p:nvPr>
            <p:ph type="pic" sz="quarter" idx="16"/>
          </p:nvPr>
        </p:nvSpPr>
        <p:spPr/>
      </p:sp>
      <p:pic>
        <p:nvPicPr>
          <p:cNvPr id="6" name="Afbeelding 5">
            <a:extLst>
              <a:ext uri="{FF2B5EF4-FFF2-40B4-BE49-F238E27FC236}">
                <a16:creationId xmlns:a16="http://schemas.microsoft.com/office/drawing/2014/main" id="{67E1F57B-5AC0-446A-B7BC-DFB6758731BF}"/>
              </a:ext>
            </a:extLst>
          </p:cNvPr>
          <p:cNvPicPr>
            <a:picLocks noChangeAspect="1"/>
          </p:cNvPicPr>
          <p:nvPr/>
        </p:nvPicPr>
        <p:blipFill>
          <a:blip r:embed="rId2"/>
          <a:stretch>
            <a:fillRect/>
          </a:stretch>
        </p:blipFill>
        <p:spPr>
          <a:xfrm>
            <a:off x="2131481" y="2125510"/>
            <a:ext cx="6072303" cy="2984969"/>
          </a:xfrm>
          <a:prstGeom prst="rect">
            <a:avLst/>
          </a:prstGeom>
          <a:ln>
            <a:solidFill>
              <a:schemeClr val="accent1"/>
            </a:solidFill>
          </a:ln>
        </p:spPr>
      </p:pic>
      <p:pic>
        <p:nvPicPr>
          <p:cNvPr id="7" name="Picture 2" descr="Afbeeldingsresultaat voor sonarqube">
            <a:extLst>
              <a:ext uri="{FF2B5EF4-FFF2-40B4-BE49-F238E27FC236}">
                <a16:creationId xmlns:a16="http://schemas.microsoft.com/office/drawing/2014/main" id="{E565A122-05CD-43FC-9FBD-EEFF64E0C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6726" y="5250750"/>
            <a:ext cx="2010265" cy="583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913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1D26644C-9064-43B5-AE9B-198207F1A2F5}"/>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8D886963-B9AD-4CB6-A6D7-E6EC622498AA}"/>
              </a:ext>
            </a:extLst>
          </p:cNvPr>
          <p:cNvSpPr>
            <a:spLocks noGrp="1"/>
          </p:cNvSpPr>
          <p:nvPr>
            <p:ph type="title"/>
          </p:nvPr>
        </p:nvSpPr>
        <p:spPr/>
        <p:txBody>
          <a:bodyPr/>
          <a:lstStyle/>
          <a:p>
            <a:r>
              <a:rPr lang="nl-NL" dirty="0"/>
              <a:t>SonarQube Scanner</a:t>
            </a:r>
          </a:p>
        </p:txBody>
      </p:sp>
      <p:sp>
        <p:nvSpPr>
          <p:cNvPr id="4" name="Tijdelijke aanduiding voor inhoud 3">
            <a:extLst>
              <a:ext uri="{FF2B5EF4-FFF2-40B4-BE49-F238E27FC236}">
                <a16:creationId xmlns:a16="http://schemas.microsoft.com/office/drawing/2014/main" id="{8DA88ECF-1998-49A9-ACE5-CC50E9459C2C}"/>
              </a:ext>
            </a:extLst>
          </p:cNvPr>
          <p:cNvSpPr>
            <a:spLocks noGrp="1"/>
          </p:cNvSpPr>
          <p:nvPr>
            <p:ph idx="1"/>
          </p:nvPr>
        </p:nvSpPr>
        <p:spPr/>
        <p:txBody>
          <a:bodyPr>
            <a:normAutofit/>
          </a:bodyPr>
          <a:lstStyle/>
          <a:p>
            <a:pPr marL="0" indent="0">
              <a:buNone/>
            </a:pPr>
            <a:r>
              <a:rPr lang="nl-NL" sz="1600" dirty="0"/>
              <a:t>Jenkins Beheer-&gt; Global Tool Configuration </a:t>
            </a:r>
          </a:p>
        </p:txBody>
      </p:sp>
      <p:sp>
        <p:nvSpPr>
          <p:cNvPr id="5" name="Tijdelijke aanduiding voor afbeelding 4">
            <a:extLst>
              <a:ext uri="{FF2B5EF4-FFF2-40B4-BE49-F238E27FC236}">
                <a16:creationId xmlns:a16="http://schemas.microsoft.com/office/drawing/2014/main" id="{269F36F4-98D5-4DC1-A02F-C73230428A6F}"/>
              </a:ext>
            </a:extLst>
          </p:cNvPr>
          <p:cNvSpPr>
            <a:spLocks noGrp="1"/>
          </p:cNvSpPr>
          <p:nvPr>
            <p:ph type="pic" sz="quarter" idx="16"/>
          </p:nvPr>
        </p:nvSpPr>
        <p:spPr/>
      </p:sp>
      <p:pic>
        <p:nvPicPr>
          <p:cNvPr id="7" name="Picture 2" descr="Afbeeldingsresultaat voor sonarqube">
            <a:extLst>
              <a:ext uri="{FF2B5EF4-FFF2-40B4-BE49-F238E27FC236}">
                <a16:creationId xmlns:a16="http://schemas.microsoft.com/office/drawing/2014/main" id="{E565A122-05CD-43FC-9FBD-EEFF64E0C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6726" y="5250750"/>
            <a:ext cx="2010265" cy="583314"/>
          </a:xfrm>
          <a:prstGeom prst="rect">
            <a:avLst/>
          </a:prstGeom>
          <a:noFill/>
          <a:extLst>
            <a:ext uri="{909E8E84-426E-40DD-AFC4-6F175D3DCCD1}">
              <a14:hiddenFill xmlns:a14="http://schemas.microsoft.com/office/drawing/2010/main">
                <a:solidFill>
                  <a:srgbClr val="FFFFFF"/>
                </a:solidFill>
              </a14:hiddenFill>
            </a:ext>
          </a:extLst>
        </p:spPr>
      </p:pic>
      <p:pic>
        <p:nvPicPr>
          <p:cNvPr id="8" name="Afbeelding 7">
            <a:extLst>
              <a:ext uri="{FF2B5EF4-FFF2-40B4-BE49-F238E27FC236}">
                <a16:creationId xmlns:a16="http://schemas.microsoft.com/office/drawing/2014/main" id="{8DFBBDE5-C23F-4765-A8B7-63DA2DDAB179}"/>
              </a:ext>
            </a:extLst>
          </p:cNvPr>
          <p:cNvPicPr>
            <a:picLocks noChangeAspect="1"/>
          </p:cNvPicPr>
          <p:nvPr/>
        </p:nvPicPr>
        <p:blipFill>
          <a:blip r:embed="rId3"/>
          <a:stretch>
            <a:fillRect/>
          </a:stretch>
        </p:blipFill>
        <p:spPr>
          <a:xfrm>
            <a:off x="2131482" y="2258597"/>
            <a:ext cx="6372000" cy="2126894"/>
          </a:xfrm>
          <a:prstGeom prst="rect">
            <a:avLst/>
          </a:prstGeom>
          <a:ln>
            <a:solidFill>
              <a:schemeClr val="accent1"/>
            </a:solidFill>
          </a:ln>
        </p:spPr>
      </p:pic>
    </p:spTree>
    <p:extLst>
      <p:ext uri="{BB962C8B-B14F-4D97-AF65-F5344CB8AC3E}">
        <p14:creationId xmlns:p14="http://schemas.microsoft.com/office/powerpoint/2010/main" val="2244701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72DFCF10-19DB-49A8-8AA1-5906B359130B}"/>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506B2A3A-BD1D-411C-8031-304EDEDD5608}"/>
              </a:ext>
            </a:extLst>
          </p:cNvPr>
          <p:cNvSpPr>
            <a:spLocks noGrp="1"/>
          </p:cNvSpPr>
          <p:nvPr>
            <p:ph type="title"/>
          </p:nvPr>
        </p:nvSpPr>
        <p:spPr/>
        <p:txBody>
          <a:bodyPr/>
          <a:lstStyle/>
          <a:p>
            <a:r>
              <a:rPr lang="nl-NL" dirty="0"/>
              <a:t>SonarQube Scanner (optioneel)</a:t>
            </a:r>
          </a:p>
        </p:txBody>
      </p:sp>
      <p:sp>
        <p:nvSpPr>
          <p:cNvPr id="4" name="Tijdelijke aanduiding voor inhoud 3">
            <a:extLst>
              <a:ext uri="{FF2B5EF4-FFF2-40B4-BE49-F238E27FC236}">
                <a16:creationId xmlns:a16="http://schemas.microsoft.com/office/drawing/2014/main" id="{2646E1BF-AA62-410F-8041-999986438CC2}"/>
              </a:ext>
            </a:extLst>
          </p:cNvPr>
          <p:cNvSpPr>
            <a:spLocks noGrp="1"/>
          </p:cNvSpPr>
          <p:nvPr>
            <p:ph idx="1"/>
          </p:nvPr>
        </p:nvSpPr>
        <p:spPr/>
        <p:txBody>
          <a:bodyPr>
            <a:normAutofit/>
          </a:bodyPr>
          <a:lstStyle/>
          <a:p>
            <a:pPr marL="0" indent="0">
              <a:buNone/>
            </a:pPr>
            <a:r>
              <a:rPr lang="nl-NL" sz="1600" dirty="0"/>
              <a:t>Het sonar-project.properties bestand wordt gebruikt om een nieuw project aan te maken binnen SonarQube. </a:t>
            </a:r>
          </a:p>
          <a:p>
            <a:pPr marL="0" lvl="1" indent="0">
              <a:buClr>
                <a:srgbClr val="D7001F"/>
              </a:buClr>
              <a:buSzPct val="90000"/>
              <a:buNone/>
            </a:pPr>
            <a:endParaRPr lang="nl-NL" sz="1600" dirty="0"/>
          </a:p>
          <a:p>
            <a:pPr marL="0" lvl="1" indent="0">
              <a:buClr>
                <a:srgbClr val="D7001F"/>
              </a:buClr>
              <a:buSzPct val="90000"/>
              <a:buNone/>
            </a:pPr>
            <a:r>
              <a:rPr lang="nl-NL" sz="1600" dirty="0"/>
              <a:t>sonar-scanner \</a:t>
            </a:r>
          </a:p>
          <a:p>
            <a:pPr marL="0" lvl="1" indent="0">
              <a:buClr>
                <a:srgbClr val="D7001F"/>
              </a:buClr>
              <a:buSzPct val="90000"/>
              <a:buNone/>
            </a:pPr>
            <a:r>
              <a:rPr lang="nl-NL" sz="1600" dirty="0"/>
              <a:t>  -Dsonar.projectKey=PythonWebapp \</a:t>
            </a:r>
          </a:p>
          <a:p>
            <a:pPr marL="0" lvl="1" indent="0">
              <a:buClr>
                <a:srgbClr val="D7001F"/>
              </a:buClr>
              <a:buSzPct val="90000"/>
              <a:buNone/>
            </a:pPr>
            <a:r>
              <a:rPr lang="nl-NL" sz="1600" dirty="0"/>
              <a:t>  -Dsonar.sources=. \</a:t>
            </a:r>
          </a:p>
          <a:p>
            <a:pPr marL="0" lvl="1" indent="0">
              <a:buClr>
                <a:srgbClr val="D7001F"/>
              </a:buClr>
              <a:buSzPct val="90000"/>
              <a:buNone/>
            </a:pPr>
            <a:r>
              <a:rPr lang="nl-NL" sz="1600" dirty="0"/>
              <a:t>  -Dsonar.host.url=http://192.168.99.104:31979/sonar \</a:t>
            </a:r>
          </a:p>
          <a:p>
            <a:pPr marL="0" lvl="1" indent="0">
              <a:buClr>
                <a:srgbClr val="D7001F"/>
              </a:buClr>
              <a:buSzPct val="90000"/>
              <a:buNone/>
            </a:pPr>
            <a:r>
              <a:rPr lang="nl-NL" sz="1600" dirty="0"/>
              <a:t>  -Dsonar.login=809eeaa93b4eb0747ce756a43e103d9befa04911</a:t>
            </a:r>
          </a:p>
        </p:txBody>
      </p:sp>
      <p:sp>
        <p:nvSpPr>
          <p:cNvPr id="5" name="Tijdelijke aanduiding voor afbeelding 4">
            <a:extLst>
              <a:ext uri="{FF2B5EF4-FFF2-40B4-BE49-F238E27FC236}">
                <a16:creationId xmlns:a16="http://schemas.microsoft.com/office/drawing/2014/main" id="{ECD0FEA2-4E9E-4FCE-9A6E-B6EA2EC4A3D8}"/>
              </a:ext>
            </a:extLst>
          </p:cNvPr>
          <p:cNvSpPr>
            <a:spLocks noGrp="1"/>
          </p:cNvSpPr>
          <p:nvPr>
            <p:ph type="pic" sz="quarter" idx="16"/>
          </p:nvPr>
        </p:nvSpPr>
        <p:spPr/>
      </p:sp>
      <p:pic>
        <p:nvPicPr>
          <p:cNvPr id="6" name="Picture 2" descr="Afbeeldingsresultaat voor sonarqube">
            <a:extLst>
              <a:ext uri="{FF2B5EF4-FFF2-40B4-BE49-F238E27FC236}">
                <a16:creationId xmlns:a16="http://schemas.microsoft.com/office/drawing/2014/main" id="{41ADEBB2-9830-412D-92A0-139F0C21A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6726" y="5250750"/>
            <a:ext cx="2010265" cy="583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9490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9C146D91-93D7-4B79-9669-27F5AEEEA312}"/>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3B7FA06B-883C-4CFC-A216-5AB1CF2BEBC8}"/>
              </a:ext>
            </a:extLst>
          </p:cNvPr>
          <p:cNvSpPr>
            <a:spLocks noGrp="1"/>
          </p:cNvSpPr>
          <p:nvPr>
            <p:ph type="title"/>
          </p:nvPr>
        </p:nvSpPr>
        <p:spPr/>
        <p:txBody>
          <a:bodyPr/>
          <a:lstStyle/>
          <a:p>
            <a:r>
              <a:rPr lang="nl-NL" dirty="0"/>
              <a:t>SonarQube Analyse</a:t>
            </a:r>
          </a:p>
        </p:txBody>
      </p:sp>
      <p:sp>
        <p:nvSpPr>
          <p:cNvPr id="4" name="Tijdelijke aanduiding voor inhoud 3">
            <a:extLst>
              <a:ext uri="{FF2B5EF4-FFF2-40B4-BE49-F238E27FC236}">
                <a16:creationId xmlns:a16="http://schemas.microsoft.com/office/drawing/2014/main" id="{280F4C6C-4B0D-48AC-891E-EA51E94F06BD}"/>
              </a:ext>
            </a:extLst>
          </p:cNvPr>
          <p:cNvSpPr>
            <a:spLocks noGrp="1"/>
          </p:cNvSpPr>
          <p:nvPr>
            <p:ph idx="1"/>
          </p:nvPr>
        </p:nvSpPr>
        <p:spPr/>
        <p:txBody>
          <a:bodyPr>
            <a:normAutofit/>
          </a:bodyPr>
          <a:lstStyle/>
          <a:p>
            <a:pPr marL="0" indent="0">
              <a:buNone/>
            </a:pPr>
            <a:r>
              <a:rPr lang="nl-NL" sz="1600" dirty="0"/>
              <a:t>Voeg de SonarQube stap toe aan de Jenkins pipeline: </a:t>
            </a:r>
          </a:p>
          <a:p>
            <a:pPr marL="0" indent="0">
              <a:buNone/>
            </a:pPr>
            <a:endParaRPr lang="nl-NL" sz="1600" dirty="0"/>
          </a:p>
          <a:p>
            <a:pPr marL="400050" lvl="2" indent="0">
              <a:buClr>
                <a:srgbClr val="D7001F"/>
              </a:buClr>
              <a:buSzPct val="90000"/>
              <a:buNone/>
            </a:pPr>
            <a:r>
              <a:rPr lang="nl-NL" sz="1600" dirty="0"/>
              <a:t>stage (‘SonarQube Analysis’) {</a:t>
            </a:r>
          </a:p>
          <a:p>
            <a:pPr marL="400050" lvl="2" indent="0">
              <a:buClr>
                <a:srgbClr val="D7001F"/>
              </a:buClr>
              <a:buSzPct val="90000"/>
              <a:buNone/>
            </a:pPr>
            <a:r>
              <a:rPr lang="nl-NL" sz="1600" b="1" dirty="0"/>
              <a:t>    def scannerHome = tool ‘scanner’;</a:t>
            </a:r>
          </a:p>
          <a:p>
            <a:pPr marL="400050" lvl="2" indent="0">
              <a:buClr>
                <a:srgbClr val="D7001F"/>
              </a:buClr>
              <a:buSzPct val="90000"/>
              <a:buNone/>
            </a:pPr>
            <a:r>
              <a:rPr lang="nl-NL" sz="1600" b="1" dirty="0"/>
              <a:t>    withSonarQubeEnv(‘SonarQube’) {</a:t>
            </a:r>
          </a:p>
          <a:p>
            <a:pPr marL="400050" lvl="2" indent="0">
              <a:buClr>
                <a:srgbClr val="D7001F"/>
              </a:buClr>
              <a:buSzPct val="90000"/>
              <a:buNone/>
            </a:pPr>
            <a:r>
              <a:rPr lang="nl-NL" sz="1600" b="1" dirty="0"/>
              <a:t>      sh “${scannerHome}/bin/sonar-scanner</a:t>
            </a:r>
          </a:p>
          <a:p>
            <a:pPr marL="400050" lvl="2" indent="0">
              <a:buClr>
                <a:srgbClr val="D7001F"/>
              </a:buClr>
              <a:buSzPct val="90000"/>
              <a:buNone/>
            </a:pPr>
            <a:r>
              <a:rPr lang="nl-NL" sz="1600" b="1" dirty="0"/>
              <a:t>        -Dsonar.projectKey=PythonWebapp –dsonar.sources=.”</a:t>
            </a:r>
          </a:p>
          <a:p>
            <a:pPr marL="400050" lvl="2" indent="0">
              <a:buClr>
                <a:srgbClr val="D7001F"/>
              </a:buClr>
              <a:buSzPct val="90000"/>
              <a:buNone/>
            </a:pPr>
            <a:r>
              <a:rPr lang="nl-NL" sz="1600" b="1" dirty="0"/>
              <a:t>    }</a:t>
            </a:r>
          </a:p>
          <a:p>
            <a:pPr marL="400050" lvl="2" indent="0">
              <a:buClr>
                <a:srgbClr val="D7001F"/>
              </a:buClr>
              <a:buSzPct val="90000"/>
              <a:buNone/>
            </a:pPr>
            <a:r>
              <a:rPr lang="nl-NL" sz="1600" dirty="0"/>
              <a:t>}</a:t>
            </a:r>
          </a:p>
          <a:p>
            <a:pPr marL="0" lvl="1" indent="0">
              <a:buClr>
                <a:srgbClr val="D7001F"/>
              </a:buClr>
              <a:buSzPct val="90000"/>
              <a:buNone/>
            </a:pPr>
            <a:r>
              <a:rPr lang="nl-NL" sz="1600" dirty="0"/>
              <a:t>De namen scanner en SonarQube verwijzen naar de eerder geconfigureerde artefacten</a:t>
            </a:r>
          </a:p>
        </p:txBody>
      </p:sp>
      <p:sp>
        <p:nvSpPr>
          <p:cNvPr id="5" name="Tijdelijke aanduiding voor afbeelding 4">
            <a:extLst>
              <a:ext uri="{FF2B5EF4-FFF2-40B4-BE49-F238E27FC236}">
                <a16:creationId xmlns:a16="http://schemas.microsoft.com/office/drawing/2014/main" id="{A5B5E184-4EAC-4E60-944B-AB2C51E49C0B}"/>
              </a:ext>
            </a:extLst>
          </p:cNvPr>
          <p:cNvSpPr>
            <a:spLocks noGrp="1"/>
          </p:cNvSpPr>
          <p:nvPr>
            <p:ph type="pic" sz="quarter" idx="16"/>
          </p:nvPr>
        </p:nvSpPr>
        <p:spPr/>
      </p:sp>
      <p:pic>
        <p:nvPicPr>
          <p:cNvPr id="6" name="Picture 2" descr="Afbeeldingsresultaat voor sonarqube">
            <a:extLst>
              <a:ext uri="{FF2B5EF4-FFF2-40B4-BE49-F238E27FC236}">
                <a16:creationId xmlns:a16="http://schemas.microsoft.com/office/drawing/2014/main" id="{9C5BC038-CD33-415F-9EDC-10CEA07C3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6726" y="5250750"/>
            <a:ext cx="2010265" cy="583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238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32F9723D-E7FB-48BC-B051-1BC707602C95}"/>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E2AD7E32-BC42-4DD5-9652-D17DDA19F758}"/>
              </a:ext>
            </a:extLst>
          </p:cNvPr>
          <p:cNvSpPr>
            <a:spLocks noGrp="1"/>
          </p:cNvSpPr>
          <p:nvPr>
            <p:ph type="title"/>
          </p:nvPr>
        </p:nvSpPr>
        <p:spPr/>
        <p:txBody>
          <a:bodyPr/>
          <a:lstStyle/>
          <a:p>
            <a:r>
              <a:rPr lang="nl-NL" dirty="0"/>
              <a:t>SonarQube Analyse</a:t>
            </a:r>
          </a:p>
        </p:txBody>
      </p:sp>
      <p:sp>
        <p:nvSpPr>
          <p:cNvPr id="5" name="Tijdelijke aanduiding voor afbeelding 4">
            <a:extLst>
              <a:ext uri="{FF2B5EF4-FFF2-40B4-BE49-F238E27FC236}">
                <a16:creationId xmlns:a16="http://schemas.microsoft.com/office/drawing/2014/main" id="{962795C1-0E1E-4A03-AF73-522AE01DFBF7}"/>
              </a:ext>
            </a:extLst>
          </p:cNvPr>
          <p:cNvSpPr>
            <a:spLocks noGrp="1"/>
          </p:cNvSpPr>
          <p:nvPr>
            <p:ph type="pic" sz="quarter" idx="16"/>
          </p:nvPr>
        </p:nvSpPr>
        <p:spPr/>
      </p:sp>
      <p:pic>
        <p:nvPicPr>
          <p:cNvPr id="8" name="Afbeelding 7">
            <a:extLst>
              <a:ext uri="{FF2B5EF4-FFF2-40B4-BE49-F238E27FC236}">
                <a16:creationId xmlns:a16="http://schemas.microsoft.com/office/drawing/2014/main" id="{8B8FF999-E275-4ADB-AE88-09830249E4C4}"/>
              </a:ext>
            </a:extLst>
          </p:cNvPr>
          <p:cNvPicPr>
            <a:picLocks noChangeAspect="1"/>
          </p:cNvPicPr>
          <p:nvPr/>
        </p:nvPicPr>
        <p:blipFill>
          <a:blip r:embed="rId2"/>
          <a:stretch>
            <a:fillRect/>
          </a:stretch>
        </p:blipFill>
        <p:spPr>
          <a:xfrm>
            <a:off x="2162993" y="1683357"/>
            <a:ext cx="4633734" cy="3146647"/>
          </a:xfrm>
          <a:prstGeom prst="rect">
            <a:avLst/>
          </a:prstGeom>
          <a:ln>
            <a:solidFill>
              <a:schemeClr val="accent1"/>
            </a:solidFill>
          </a:ln>
        </p:spPr>
      </p:pic>
      <p:pic>
        <p:nvPicPr>
          <p:cNvPr id="6" name="Picture 2" descr="Afbeeldingsresultaat voor sonarqube">
            <a:extLst>
              <a:ext uri="{FF2B5EF4-FFF2-40B4-BE49-F238E27FC236}">
                <a16:creationId xmlns:a16="http://schemas.microsoft.com/office/drawing/2014/main" id="{AE12FAD2-9700-440E-B252-B049D83A7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6726" y="5250750"/>
            <a:ext cx="2010265" cy="583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332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472BD2E3-8A20-4465-909B-D56187E17D52}"/>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32A1B06E-72CF-467A-BC02-110C88FC0329}"/>
              </a:ext>
            </a:extLst>
          </p:cNvPr>
          <p:cNvSpPr>
            <a:spLocks noGrp="1"/>
          </p:cNvSpPr>
          <p:nvPr>
            <p:ph type="title"/>
          </p:nvPr>
        </p:nvSpPr>
        <p:spPr/>
        <p:txBody>
          <a:bodyPr/>
          <a:lstStyle/>
          <a:p>
            <a:r>
              <a:rPr lang="nl-NL" dirty="0"/>
              <a:t>Push naar registry</a:t>
            </a:r>
          </a:p>
        </p:txBody>
      </p:sp>
      <p:sp>
        <p:nvSpPr>
          <p:cNvPr id="4" name="Tijdelijke aanduiding voor inhoud 3">
            <a:extLst>
              <a:ext uri="{FF2B5EF4-FFF2-40B4-BE49-F238E27FC236}">
                <a16:creationId xmlns:a16="http://schemas.microsoft.com/office/drawing/2014/main" id="{B336744F-4EC4-4A0C-93BB-ADBEBE7682B7}"/>
              </a:ext>
            </a:extLst>
          </p:cNvPr>
          <p:cNvSpPr>
            <a:spLocks noGrp="1"/>
          </p:cNvSpPr>
          <p:nvPr>
            <p:ph idx="1"/>
          </p:nvPr>
        </p:nvSpPr>
        <p:spPr/>
        <p:txBody>
          <a:bodyPr/>
          <a:lstStyle/>
          <a:p>
            <a:pPr marL="0" indent="0">
              <a:buNone/>
            </a:pPr>
            <a:r>
              <a:rPr lang="nl-NL" sz="1600" dirty="0"/>
              <a:t>De volgende stap is het hernoemen van het image en “pushen” naar de lokale Docker registry. Normaliter wordt gebruik gemaakt van een remote image op DockerHub maar nu wordt alles uitgerold binnen de lokale Minikube omgeving.  </a:t>
            </a:r>
          </a:p>
        </p:txBody>
      </p:sp>
      <p:sp>
        <p:nvSpPr>
          <p:cNvPr id="5" name="Tijdelijke aanduiding voor afbeelding 4">
            <a:extLst>
              <a:ext uri="{FF2B5EF4-FFF2-40B4-BE49-F238E27FC236}">
                <a16:creationId xmlns:a16="http://schemas.microsoft.com/office/drawing/2014/main" id="{C62CCD0B-8F51-44F5-AA85-AB059F26B109}"/>
              </a:ext>
            </a:extLst>
          </p:cNvPr>
          <p:cNvSpPr>
            <a:spLocks noGrp="1"/>
          </p:cNvSpPr>
          <p:nvPr>
            <p:ph type="pic" sz="quarter" idx="16"/>
          </p:nvPr>
        </p:nvSpPr>
        <p:spPr/>
      </p:sp>
      <p:pic>
        <p:nvPicPr>
          <p:cNvPr id="6" name="Picture 2" descr="Afbeeldingsresultaat voor docker">
            <a:extLst>
              <a:ext uri="{FF2B5EF4-FFF2-40B4-BE49-F238E27FC236}">
                <a16:creationId xmlns:a16="http://schemas.microsoft.com/office/drawing/2014/main" id="{D04D10B0-E987-4673-A1DF-8D32FDAA2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066" y="4527501"/>
            <a:ext cx="1538925" cy="131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619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95E4381C-989A-4F9C-A6A3-6151DF0F3D57}"/>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3B630EC2-B87E-4DA4-A070-D3989A97753C}"/>
              </a:ext>
            </a:extLst>
          </p:cNvPr>
          <p:cNvSpPr>
            <a:spLocks noGrp="1"/>
          </p:cNvSpPr>
          <p:nvPr>
            <p:ph type="title"/>
          </p:nvPr>
        </p:nvSpPr>
        <p:spPr/>
        <p:txBody>
          <a:bodyPr/>
          <a:lstStyle/>
          <a:p>
            <a:r>
              <a:rPr lang="nl-NL" dirty="0"/>
              <a:t>DevOps CI/CD Overview</a:t>
            </a:r>
          </a:p>
        </p:txBody>
      </p:sp>
      <p:sp>
        <p:nvSpPr>
          <p:cNvPr id="5" name="Tijdelijke aanduiding voor afbeelding 4">
            <a:extLst>
              <a:ext uri="{FF2B5EF4-FFF2-40B4-BE49-F238E27FC236}">
                <a16:creationId xmlns:a16="http://schemas.microsoft.com/office/drawing/2014/main" id="{36F94111-0DAD-42E1-8BD0-8C1CDF49E4FB}"/>
              </a:ext>
            </a:extLst>
          </p:cNvPr>
          <p:cNvSpPr>
            <a:spLocks noGrp="1"/>
          </p:cNvSpPr>
          <p:nvPr>
            <p:ph type="pic" sz="quarter" idx="16"/>
          </p:nvPr>
        </p:nvSpPr>
        <p:spPr/>
      </p:sp>
      <p:pic>
        <p:nvPicPr>
          <p:cNvPr id="6" name="Afbeelding 5">
            <a:extLst>
              <a:ext uri="{FF2B5EF4-FFF2-40B4-BE49-F238E27FC236}">
                <a16:creationId xmlns:a16="http://schemas.microsoft.com/office/drawing/2014/main" id="{7E1C6E5C-9D3F-4A2D-A0E8-1ACD083F8388}"/>
              </a:ext>
            </a:extLst>
          </p:cNvPr>
          <p:cNvPicPr>
            <a:picLocks noChangeAspect="1"/>
          </p:cNvPicPr>
          <p:nvPr/>
        </p:nvPicPr>
        <p:blipFill>
          <a:blip r:embed="rId2"/>
          <a:stretch>
            <a:fillRect/>
          </a:stretch>
        </p:blipFill>
        <p:spPr>
          <a:xfrm>
            <a:off x="2131481" y="1449372"/>
            <a:ext cx="6372000" cy="3513096"/>
          </a:xfrm>
          <a:prstGeom prst="rect">
            <a:avLst/>
          </a:prstGeom>
          <a:ln>
            <a:solidFill>
              <a:schemeClr val="accent1">
                <a:shade val="95000"/>
                <a:satMod val="105000"/>
              </a:schemeClr>
            </a:solidFill>
          </a:ln>
        </p:spPr>
      </p:pic>
      <p:sp>
        <p:nvSpPr>
          <p:cNvPr id="7" name="Tekstvak 6">
            <a:extLst>
              <a:ext uri="{FF2B5EF4-FFF2-40B4-BE49-F238E27FC236}">
                <a16:creationId xmlns:a16="http://schemas.microsoft.com/office/drawing/2014/main" id="{5FE727BA-00C3-43BD-ACE1-4436D1B74633}"/>
              </a:ext>
            </a:extLst>
          </p:cNvPr>
          <p:cNvSpPr txBox="1"/>
          <p:nvPr/>
        </p:nvSpPr>
        <p:spPr>
          <a:xfrm>
            <a:off x="2131481" y="5114838"/>
            <a:ext cx="1312411" cy="369332"/>
          </a:xfrm>
          <a:prstGeom prst="rect">
            <a:avLst/>
          </a:prstGeom>
          <a:noFill/>
        </p:spPr>
        <p:txBody>
          <a:bodyPr wrap="none" rtlCol="0">
            <a:spAutoFit/>
          </a:bodyPr>
          <a:lstStyle/>
          <a:p>
            <a:r>
              <a:rPr lang="nl-NL" dirty="0"/>
              <a:t>©XebiaLabs</a:t>
            </a:r>
          </a:p>
        </p:txBody>
      </p:sp>
    </p:spTree>
    <p:extLst>
      <p:ext uri="{BB962C8B-B14F-4D97-AF65-F5344CB8AC3E}">
        <p14:creationId xmlns:p14="http://schemas.microsoft.com/office/powerpoint/2010/main" val="1931211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47E0AD76-CF04-40D2-A3F6-18056BFA8BD1}"/>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CCFD9A3E-A54C-4E35-80D7-C7B04C20B2C3}"/>
              </a:ext>
            </a:extLst>
          </p:cNvPr>
          <p:cNvSpPr>
            <a:spLocks noGrp="1"/>
          </p:cNvSpPr>
          <p:nvPr>
            <p:ph type="title"/>
          </p:nvPr>
        </p:nvSpPr>
        <p:spPr/>
        <p:txBody>
          <a:bodyPr/>
          <a:lstStyle/>
          <a:p>
            <a:r>
              <a:rPr lang="nl-NL" dirty="0"/>
              <a:t>Push naar registry</a:t>
            </a:r>
          </a:p>
        </p:txBody>
      </p:sp>
      <p:sp>
        <p:nvSpPr>
          <p:cNvPr id="4" name="Tijdelijke aanduiding voor inhoud 3">
            <a:extLst>
              <a:ext uri="{FF2B5EF4-FFF2-40B4-BE49-F238E27FC236}">
                <a16:creationId xmlns:a16="http://schemas.microsoft.com/office/drawing/2014/main" id="{969F25D6-61A3-4D03-9CF7-427CA6DEB8CA}"/>
              </a:ext>
            </a:extLst>
          </p:cNvPr>
          <p:cNvSpPr>
            <a:spLocks noGrp="1"/>
          </p:cNvSpPr>
          <p:nvPr>
            <p:ph idx="1"/>
          </p:nvPr>
        </p:nvSpPr>
        <p:spPr/>
        <p:txBody>
          <a:bodyPr/>
          <a:lstStyle/>
          <a:p>
            <a:pPr marL="0" indent="0">
              <a:buNone/>
            </a:pPr>
            <a:r>
              <a:rPr lang="nl-NL" sz="1600" dirty="0"/>
              <a:t>Met het docker push commando wordt het image naar de registry gepushed:</a:t>
            </a:r>
          </a:p>
          <a:p>
            <a:pPr marL="0" indent="0">
              <a:buNone/>
            </a:pPr>
            <a:r>
              <a:rPr lang="nl-NL" sz="1600" dirty="0"/>
              <a:t> </a:t>
            </a:r>
          </a:p>
          <a:p>
            <a:pPr marL="0" indent="0">
              <a:buNone/>
            </a:pPr>
            <a:r>
              <a:rPr lang="nl-NL" sz="1600" dirty="0"/>
              <a:t>	stage ('Push') {</a:t>
            </a:r>
          </a:p>
          <a:p>
            <a:pPr marL="400050" lvl="1" indent="0">
              <a:buNone/>
            </a:pPr>
            <a:r>
              <a:rPr lang="nl-NL" sz="1600" b="1" dirty="0"/>
              <a:t>       	sh "docker push ${imageName}"</a:t>
            </a:r>
          </a:p>
          <a:p>
            <a:pPr marL="400050" lvl="1" indent="0">
              <a:buNone/>
            </a:pPr>
            <a:r>
              <a:rPr lang="nl-NL" sz="1600" dirty="0"/>
              <a:t>	}</a:t>
            </a:r>
          </a:p>
          <a:p>
            <a:pPr marL="0" indent="0">
              <a:buNone/>
            </a:pPr>
            <a:endParaRPr lang="nl-NL" dirty="0"/>
          </a:p>
        </p:txBody>
      </p:sp>
      <p:sp>
        <p:nvSpPr>
          <p:cNvPr id="5" name="Tijdelijke aanduiding voor afbeelding 4">
            <a:extLst>
              <a:ext uri="{FF2B5EF4-FFF2-40B4-BE49-F238E27FC236}">
                <a16:creationId xmlns:a16="http://schemas.microsoft.com/office/drawing/2014/main" id="{1D124F59-3340-4F0C-8C36-38DC263E84CD}"/>
              </a:ext>
            </a:extLst>
          </p:cNvPr>
          <p:cNvSpPr>
            <a:spLocks noGrp="1"/>
          </p:cNvSpPr>
          <p:nvPr>
            <p:ph type="pic" sz="quarter" idx="16"/>
          </p:nvPr>
        </p:nvSpPr>
        <p:spPr/>
      </p:sp>
      <p:pic>
        <p:nvPicPr>
          <p:cNvPr id="6" name="Picture 2" descr="Afbeeldingsresultaat voor docker">
            <a:extLst>
              <a:ext uri="{FF2B5EF4-FFF2-40B4-BE49-F238E27FC236}">
                <a16:creationId xmlns:a16="http://schemas.microsoft.com/office/drawing/2014/main" id="{90151DE5-51AE-472D-81A9-F1A00B993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066" y="4527501"/>
            <a:ext cx="1538925" cy="131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06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A1AE8F7D-470A-42A6-8F95-BABB5D0EFEE9}"/>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FAD7FDE0-F6CD-4855-A2D0-44956F677DD9}"/>
              </a:ext>
            </a:extLst>
          </p:cNvPr>
          <p:cNvSpPr>
            <a:spLocks noGrp="1"/>
          </p:cNvSpPr>
          <p:nvPr>
            <p:ph type="title"/>
          </p:nvPr>
        </p:nvSpPr>
        <p:spPr/>
        <p:txBody>
          <a:bodyPr/>
          <a:lstStyle/>
          <a:p>
            <a:r>
              <a:rPr lang="nl-NL" dirty="0"/>
              <a:t>Push naar registry</a:t>
            </a:r>
          </a:p>
        </p:txBody>
      </p:sp>
      <p:sp>
        <p:nvSpPr>
          <p:cNvPr id="4" name="Tijdelijke aanduiding voor inhoud 3">
            <a:extLst>
              <a:ext uri="{FF2B5EF4-FFF2-40B4-BE49-F238E27FC236}">
                <a16:creationId xmlns:a16="http://schemas.microsoft.com/office/drawing/2014/main" id="{6D431A5F-2CA4-4138-A033-E57F84806992}"/>
              </a:ext>
            </a:extLst>
          </p:cNvPr>
          <p:cNvSpPr>
            <a:spLocks noGrp="1"/>
          </p:cNvSpPr>
          <p:nvPr>
            <p:ph idx="1"/>
          </p:nvPr>
        </p:nvSpPr>
        <p:spPr>
          <a:xfrm>
            <a:off x="2131482" y="1600199"/>
            <a:ext cx="6371999" cy="794210"/>
          </a:xfrm>
        </p:spPr>
        <p:txBody>
          <a:bodyPr/>
          <a:lstStyle/>
          <a:p>
            <a:pPr marL="0" indent="0">
              <a:buNone/>
            </a:pPr>
            <a:r>
              <a:rPr lang="nl-NL" sz="1600" dirty="0"/>
              <a:t>Verifieer via de registry-ui dat het image is gepushed</a:t>
            </a:r>
          </a:p>
        </p:txBody>
      </p:sp>
      <p:sp>
        <p:nvSpPr>
          <p:cNvPr id="5" name="Tijdelijke aanduiding voor afbeelding 4">
            <a:extLst>
              <a:ext uri="{FF2B5EF4-FFF2-40B4-BE49-F238E27FC236}">
                <a16:creationId xmlns:a16="http://schemas.microsoft.com/office/drawing/2014/main" id="{5E570615-C864-489A-ADF9-1A618BE0A1E5}"/>
              </a:ext>
            </a:extLst>
          </p:cNvPr>
          <p:cNvSpPr>
            <a:spLocks noGrp="1"/>
          </p:cNvSpPr>
          <p:nvPr>
            <p:ph type="pic" sz="quarter" idx="16"/>
          </p:nvPr>
        </p:nvSpPr>
        <p:spPr/>
      </p:sp>
      <p:pic>
        <p:nvPicPr>
          <p:cNvPr id="6" name="Afbeelding 5">
            <a:extLst>
              <a:ext uri="{FF2B5EF4-FFF2-40B4-BE49-F238E27FC236}">
                <a16:creationId xmlns:a16="http://schemas.microsoft.com/office/drawing/2014/main" id="{06BBE716-CCAD-4D3D-8FD1-D541C9E25122}"/>
              </a:ext>
            </a:extLst>
          </p:cNvPr>
          <p:cNvPicPr>
            <a:picLocks noChangeAspect="1"/>
          </p:cNvPicPr>
          <p:nvPr/>
        </p:nvPicPr>
        <p:blipFill>
          <a:blip r:embed="rId2"/>
          <a:stretch>
            <a:fillRect/>
          </a:stretch>
        </p:blipFill>
        <p:spPr>
          <a:xfrm>
            <a:off x="2131482" y="2129339"/>
            <a:ext cx="5122759" cy="2334254"/>
          </a:xfrm>
          <a:prstGeom prst="rect">
            <a:avLst/>
          </a:prstGeom>
          <a:ln>
            <a:solidFill>
              <a:schemeClr val="accent1"/>
            </a:solidFill>
          </a:ln>
        </p:spPr>
      </p:pic>
      <p:pic>
        <p:nvPicPr>
          <p:cNvPr id="7" name="Picture 2" descr="Afbeeldingsresultaat voor docker">
            <a:extLst>
              <a:ext uri="{FF2B5EF4-FFF2-40B4-BE49-F238E27FC236}">
                <a16:creationId xmlns:a16="http://schemas.microsoft.com/office/drawing/2014/main" id="{D4C2D33D-1850-4994-9FF7-4BA5143F0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8066" y="4527501"/>
            <a:ext cx="1538925" cy="131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6990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2690E417-D602-4998-A732-51B278DC1554}"/>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00F234BC-2A29-4975-85F7-ECA35BBE15E5}"/>
              </a:ext>
            </a:extLst>
          </p:cNvPr>
          <p:cNvSpPr>
            <a:spLocks noGrp="1"/>
          </p:cNvSpPr>
          <p:nvPr>
            <p:ph type="title"/>
          </p:nvPr>
        </p:nvSpPr>
        <p:spPr/>
        <p:txBody>
          <a:bodyPr/>
          <a:lstStyle/>
          <a:p>
            <a:r>
              <a:rPr lang="nl-NL" dirty="0"/>
              <a:t>Deploy naar doel omgeving</a:t>
            </a:r>
          </a:p>
        </p:txBody>
      </p:sp>
      <p:sp>
        <p:nvSpPr>
          <p:cNvPr id="4" name="Tijdelijke aanduiding voor inhoud 3">
            <a:extLst>
              <a:ext uri="{FF2B5EF4-FFF2-40B4-BE49-F238E27FC236}">
                <a16:creationId xmlns:a16="http://schemas.microsoft.com/office/drawing/2014/main" id="{593838ED-E445-45A1-85BB-25167C3BC1B0}"/>
              </a:ext>
            </a:extLst>
          </p:cNvPr>
          <p:cNvSpPr>
            <a:spLocks noGrp="1"/>
          </p:cNvSpPr>
          <p:nvPr>
            <p:ph idx="1"/>
          </p:nvPr>
        </p:nvSpPr>
        <p:spPr/>
        <p:txBody>
          <a:bodyPr/>
          <a:lstStyle/>
          <a:p>
            <a:pPr marL="0" indent="0">
              <a:buNone/>
            </a:pPr>
            <a:r>
              <a:rPr lang="nl-NL" sz="1600" dirty="0"/>
              <a:t>De laatste stap is het deployen van het image naar het Minikube cluster. De deployment van de applicatie is beschreven in een yaml file.</a:t>
            </a:r>
          </a:p>
          <a:p>
            <a:pPr marL="0" indent="0">
              <a:buNone/>
            </a:pPr>
            <a:endParaRPr lang="nl-NL" sz="1600" dirty="0"/>
          </a:p>
          <a:p>
            <a:pPr marL="0" indent="0">
              <a:buNone/>
            </a:pPr>
            <a:r>
              <a:rPr lang="nl-NL" sz="1600" dirty="0"/>
              <a:t>De yaml file bevat een verwijzing naar de app en de definitie van de  service gekoppeld aan de app.</a:t>
            </a:r>
          </a:p>
          <a:p>
            <a:pPr marL="0" indent="0">
              <a:buNone/>
            </a:pPr>
            <a:endParaRPr lang="nl-NL" sz="1600" dirty="0"/>
          </a:p>
          <a:p>
            <a:pPr marL="0" indent="0">
              <a:buNone/>
            </a:pPr>
            <a:r>
              <a:rPr lang="nl-NL" sz="1600" dirty="0"/>
              <a:t>De service wordt gebruikt om de app naar buiten te openen (expose).</a:t>
            </a:r>
          </a:p>
        </p:txBody>
      </p:sp>
      <p:sp>
        <p:nvSpPr>
          <p:cNvPr id="5" name="Tijdelijke aanduiding voor afbeelding 4">
            <a:extLst>
              <a:ext uri="{FF2B5EF4-FFF2-40B4-BE49-F238E27FC236}">
                <a16:creationId xmlns:a16="http://schemas.microsoft.com/office/drawing/2014/main" id="{C46ED5FF-2701-4624-98BC-9ED1AC98FC74}"/>
              </a:ext>
            </a:extLst>
          </p:cNvPr>
          <p:cNvSpPr>
            <a:spLocks noGrp="1"/>
          </p:cNvSpPr>
          <p:nvPr>
            <p:ph type="pic" sz="quarter" idx="16"/>
          </p:nvPr>
        </p:nvSpPr>
        <p:spPr/>
      </p:sp>
      <p:pic>
        <p:nvPicPr>
          <p:cNvPr id="6" name="Picture 2" descr="Afbeeldingsresultaat voor Minikube">
            <a:extLst>
              <a:ext uri="{FF2B5EF4-FFF2-40B4-BE49-F238E27FC236}">
                <a16:creationId xmlns:a16="http://schemas.microsoft.com/office/drawing/2014/main" id="{27F0A0AE-32AC-42C5-9D91-B63E888D47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2071" y="4938398"/>
            <a:ext cx="2960016" cy="839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635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D0A26551-3CDB-45ED-8FB9-19555FA7E24D}"/>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BCE168D2-6524-42A7-A475-053C6B714C97}"/>
              </a:ext>
            </a:extLst>
          </p:cNvPr>
          <p:cNvSpPr>
            <a:spLocks noGrp="1"/>
          </p:cNvSpPr>
          <p:nvPr>
            <p:ph type="title"/>
          </p:nvPr>
        </p:nvSpPr>
        <p:spPr/>
        <p:txBody>
          <a:bodyPr/>
          <a:lstStyle/>
          <a:p>
            <a:r>
              <a:rPr lang="nl-NL" dirty="0"/>
              <a:t>Deploy naar doel omgeving</a:t>
            </a:r>
          </a:p>
        </p:txBody>
      </p:sp>
      <p:sp>
        <p:nvSpPr>
          <p:cNvPr id="4" name="Tijdelijke aanduiding voor inhoud 3">
            <a:extLst>
              <a:ext uri="{FF2B5EF4-FFF2-40B4-BE49-F238E27FC236}">
                <a16:creationId xmlns:a16="http://schemas.microsoft.com/office/drawing/2014/main" id="{ED00643C-AD45-415C-9C66-7127ABB09B20}"/>
              </a:ext>
            </a:extLst>
          </p:cNvPr>
          <p:cNvSpPr>
            <a:spLocks noGrp="1"/>
          </p:cNvSpPr>
          <p:nvPr>
            <p:ph idx="1"/>
          </p:nvPr>
        </p:nvSpPr>
        <p:spPr/>
        <p:txBody>
          <a:bodyPr>
            <a:normAutofit fontScale="47500" lnSpcReduction="20000"/>
          </a:bodyPr>
          <a:lstStyle/>
          <a:p>
            <a:pPr marL="400050" lvl="1" indent="0">
              <a:buNone/>
            </a:pPr>
            <a:r>
              <a:rPr lang="nl-NL" dirty="0"/>
              <a:t>apiVersion: extensions/v1beta1</a:t>
            </a:r>
          </a:p>
          <a:p>
            <a:pPr marL="400050" lvl="1" indent="0">
              <a:buNone/>
            </a:pPr>
            <a:r>
              <a:rPr lang="nl-NL" dirty="0"/>
              <a:t>kind: Deployment</a:t>
            </a:r>
          </a:p>
          <a:p>
            <a:pPr marL="400050" lvl="1" indent="0">
              <a:buNone/>
            </a:pPr>
            <a:r>
              <a:rPr lang="nl-NL" dirty="0"/>
              <a:t>metadata:</a:t>
            </a:r>
          </a:p>
          <a:p>
            <a:pPr marL="400050" lvl="1" indent="0">
              <a:buNone/>
            </a:pPr>
            <a:r>
              <a:rPr lang="nl-NL" dirty="0"/>
              <a:t>  name: hello-python</a:t>
            </a:r>
          </a:p>
          <a:p>
            <a:pPr marL="400050" lvl="1" indent="0">
              <a:buNone/>
            </a:pPr>
            <a:r>
              <a:rPr lang="nl-NL" dirty="0"/>
              <a:t>  labels:</a:t>
            </a:r>
          </a:p>
          <a:p>
            <a:pPr marL="400050" lvl="1" indent="0">
              <a:buNone/>
            </a:pPr>
            <a:r>
              <a:rPr lang="nl-NL" dirty="0"/>
              <a:t>    app: hello-python</a:t>
            </a:r>
          </a:p>
          <a:p>
            <a:pPr marL="400050" lvl="1" indent="0">
              <a:buNone/>
            </a:pPr>
            <a:r>
              <a:rPr lang="nl-NL" dirty="0"/>
              <a:t>spec:</a:t>
            </a:r>
          </a:p>
          <a:p>
            <a:pPr marL="400050" lvl="1" indent="0">
              <a:buNone/>
            </a:pPr>
            <a:r>
              <a:rPr lang="nl-NL" dirty="0"/>
              <a:t>  strategy:</a:t>
            </a:r>
          </a:p>
          <a:p>
            <a:pPr marL="400050" lvl="1" indent="0">
              <a:buNone/>
            </a:pPr>
            <a:r>
              <a:rPr lang="nl-NL" dirty="0"/>
              <a:t>    type: Recreate</a:t>
            </a:r>
          </a:p>
          <a:p>
            <a:pPr marL="400050" lvl="1" indent="0">
              <a:buNone/>
            </a:pPr>
            <a:r>
              <a:rPr lang="nl-NL" dirty="0"/>
              <a:t>  template:</a:t>
            </a:r>
          </a:p>
          <a:p>
            <a:pPr marL="400050" lvl="1" indent="0">
              <a:buNone/>
            </a:pPr>
            <a:r>
              <a:rPr lang="nl-NL" dirty="0"/>
              <a:t>    metadata:</a:t>
            </a:r>
          </a:p>
          <a:p>
            <a:pPr marL="400050" lvl="1" indent="0">
              <a:buNone/>
            </a:pPr>
            <a:r>
              <a:rPr lang="nl-NL" dirty="0"/>
              <a:t>      labels:</a:t>
            </a:r>
          </a:p>
          <a:p>
            <a:pPr marL="400050" lvl="1" indent="0">
              <a:buNone/>
            </a:pPr>
            <a:r>
              <a:rPr lang="nl-NL" dirty="0"/>
              <a:t>        app: hello-python</a:t>
            </a:r>
          </a:p>
          <a:p>
            <a:pPr marL="400050" lvl="1" indent="0">
              <a:buNone/>
            </a:pPr>
            <a:r>
              <a:rPr lang="nl-NL" dirty="0"/>
              <a:t>        tier: hello-python</a:t>
            </a:r>
          </a:p>
          <a:p>
            <a:pPr marL="400050" lvl="1" indent="0">
              <a:buNone/>
            </a:pPr>
            <a:r>
              <a:rPr lang="nl-NL" dirty="0"/>
              <a:t>    spec:</a:t>
            </a:r>
          </a:p>
          <a:p>
            <a:pPr marL="400050" lvl="1" indent="0">
              <a:buNone/>
            </a:pPr>
            <a:r>
              <a:rPr lang="nl-NL" dirty="0"/>
              <a:t>      containers:</a:t>
            </a:r>
          </a:p>
          <a:p>
            <a:pPr marL="400050" lvl="1" indent="0">
              <a:buNone/>
            </a:pPr>
            <a:r>
              <a:rPr lang="nl-NL" dirty="0"/>
              <a:t>      - image: 127.0.0.1:30400/hello-python:version</a:t>
            </a:r>
          </a:p>
          <a:p>
            <a:pPr marL="400050" lvl="1" indent="0">
              <a:buNone/>
            </a:pPr>
            <a:r>
              <a:rPr lang="nl-NL" dirty="0"/>
              <a:t>        name: hello-python</a:t>
            </a:r>
          </a:p>
          <a:p>
            <a:pPr marL="400050" lvl="1" indent="0">
              <a:buNone/>
            </a:pPr>
            <a:r>
              <a:rPr lang="nl-NL" dirty="0"/>
              <a:t>        ports:</a:t>
            </a:r>
          </a:p>
          <a:p>
            <a:pPr marL="400050" lvl="1" indent="0">
              <a:buNone/>
            </a:pPr>
            <a:r>
              <a:rPr lang="nl-NL" dirty="0"/>
              <a:t>        - containerPort: 80</a:t>
            </a:r>
          </a:p>
          <a:p>
            <a:pPr marL="400050" lvl="1" indent="0">
              <a:buNone/>
            </a:pPr>
            <a:r>
              <a:rPr lang="nl-NL" dirty="0"/>
              <a:t>          name: hello-python</a:t>
            </a:r>
          </a:p>
        </p:txBody>
      </p:sp>
      <p:sp>
        <p:nvSpPr>
          <p:cNvPr id="5" name="Tijdelijke aanduiding voor afbeelding 4">
            <a:extLst>
              <a:ext uri="{FF2B5EF4-FFF2-40B4-BE49-F238E27FC236}">
                <a16:creationId xmlns:a16="http://schemas.microsoft.com/office/drawing/2014/main" id="{BDFBBAFE-F5D3-4867-8F79-5C8F87D742FB}"/>
              </a:ext>
            </a:extLst>
          </p:cNvPr>
          <p:cNvSpPr>
            <a:spLocks noGrp="1"/>
          </p:cNvSpPr>
          <p:nvPr>
            <p:ph type="pic" sz="quarter" idx="16"/>
          </p:nvPr>
        </p:nvSpPr>
        <p:spPr/>
      </p:sp>
      <p:pic>
        <p:nvPicPr>
          <p:cNvPr id="6" name="Picture 2" descr="Afbeeldingsresultaat voor Minikube">
            <a:extLst>
              <a:ext uri="{FF2B5EF4-FFF2-40B4-BE49-F238E27FC236}">
                <a16:creationId xmlns:a16="http://schemas.microsoft.com/office/drawing/2014/main" id="{481E9F08-6835-4DAF-ACCD-AE32AB802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2071" y="4938398"/>
            <a:ext cx="2960016" cy="8391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fbeeldingsresultaat voor yaml logo">
            <a:extLst>
              <a:ext uri="{FF2B5EF4-FFF2-40B4-BE49-F238E27FC236}">
                <a16:creationId xmlns:a16="http://schemas.microsoft.com/office/drawing/2014/main" id="{9BFA2711-638A-471F-9574-AE31AF1D1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9936" y="3632864"/>
            <a:ext cx="1192848" cy="107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4014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E0C0E727-EE13-4285-8B32-CEB9F65ECF79}"/>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5DABF36E-DF7C-4C73-9803-41E10036F6B0}"/>
              </a:ext>
            </a:extLst>
          </p:cNvPr>
          <p:cNvSpPr>
            <a:spLocks noGrp="1"/>
          </p:cNvSpPr>
          <p:nvPr>
            <p:ph type="title"/>
          </p:nvPr>
        </p:nvSpPr>
        <p:spPr/>
        <p:txBody>
          <a:bodyPr/>
          <a:lstStyle/>
          <a:p>
            <a:r>
              <a:rPr lang="nl-NL" dirty="0"/>
              <a:t>Deploy naar doel omgeving</a:t>
            </a:r>
          </a:p>
        </p:txBody>
      </p:sp>
      <p:sp>
        <p:nvSpPr>
          <p:cNvPr id="4" name="Tijdelijke aanduiding voor inhoud 3">
            <a:extLst>
              <a:ext uri="{FF2B5EF4-FFF2-40B4-BE49-F238E27FC236}">
                <a16:creationId xmlns:a16="http://schemas.microsoft.com/office/drawing/2014/main" id="{DA589B7B-2A66-4162-AD65-F8D2C81D89EE}"/>
              </a:ext>
            </a:extLst>
          </p:cNvPr>
          <p:cNvSpPr>
            <a:spLocks noGrp="1"/>
          </p:cNvSpPr>
          <p:nvPr>
            <p:ph idx="1"/>
          </p:nvPr>
        </p:nvSpPr>
        <p:spPr/>
        <p:txBody>
          <a:bodyPr>
            <a:normAutofit/>
          </a:bodyPr>
          <a:lstStyle/>
          <a:p>
            <a:pPr marL="400050" lvl="1" indent="0">
              <a:buNone/>
            </a:pPr>
            <a:r>
              <a:rPr lang="nl-NL" sz="1200" dirty="0"/>
              <a:t>apiVersion: v1</a:t>
            </a:r>
          </a:p>
          <a:p>
            <a:pPr marL="400050" lvl="1" indent="0">
              <a:buNone/>
            </a:pPr>
            <a:r>
              <a:rPr lang="nl-NL" sz="1200" dirty="0"/>
              <a:t>kind: Service</a:t>
            </a:r>
          </a:p>
          <a:p>
            <a:pPr marL="400050" lvl="1" indent="0">
              <a:buNone/>
            </a:pPr>
            <a:r>
              <a:rPr lang="nl-NL" sz="1200" dirty="0"/>
              <a:t>metadata:</a:t>
            </a:r>
          </a:p>
          <a:p>
            <a:pPr marL="400050" lvl="1" indent="0">
              <a:buNone/>
            </a:pPr>
            <a:r>
              <a:rPr lang="nl-NL" sz="1200" dirty="0"/>
              <a:t>  name: hello-python</a:t>
            </a:r>
          </a:p>
          <a:p>
            <a:pPr marL="400050" lvl="1" indent="0">
              <a:buNone/>
            </a:pPr>
            <a:r>
              <a:rPr lang="nl-NL" sz="1200" dirty="0"/>
              <a:t>  labels:</a:t>
            </a:r>
          </a:p>
          <a:p>
            <a:pPr marL="400050" lvl="1" indent="0">
              <a:buNone/>
            </a:pPr>
            <a:r>
              <a:rPr lang="nl-NL" sz="1200" dirty="0"/>
              <a:t>    app: hello-python</a:t>
            </a:r>
          </a:p>
          <a:p>
            <a:pPr marL="400050" lvl="1" indent="0">
              <a:buNone/>
            </a:pPr>
            <a:r>
              <a:rPr lang="nl-NL" sz="1200" dirty="0"/>
              <a:t>spec:</a:t>
            </a:r>
          </a:p>
          <a:p>
            <a:pPr marL="400050" lvl="1" indent="0">
              <a:buNone/>
            </a:pPr>
            <a:r>
              <a:rPr lang="nl-NL" sz="1200" dirty="0"/>
              <a:t>  ports:</a:t>
            </a:r>
          </a:p>
          <a:p>
            <a:pPr marL="400050" lvl="1" indent="0">
              <a:buNone/>
            </a:pPr>
            <a:r>
              <a:rPr lang="nl-NL" sz="1200" dirty="0"/>
              <a:t>    - port: 80</a:t>
            </a:r>
          </a:p>
          <a:p>
            <a:pPr marL="400050" lvl="1" indent="0">
              <a:buNone/>
            </a:pPr>
            <a:r>
              <a:rPr lang="nl-NL" sz="1200" dirty="0"/>
              <a:t>      targetPort: 5000</a:t>
            </a:r>
          </a:p>
          <a:p>
            <a:pPr marL="400050" lvl="1" indent="0">
              <a:buNone/>
            </a:pPr>
            <a:r>
              <a:rPr lang="nl-NL" sz="1200" dirty="0"/>
              <a:t>  selector:</a:t>
            </a:r>
          </a:p>
          <a:p>
            <a:pPr marL="400050" lvl="1" indent="0">
              <a:buNone/>
            </a:pPr>
            <a:r>
              <a:rPr lang="nl-NL" sz="1200" dirty="0"/>
              <a:t>    app: hello-python</a:t>
            </a:r>
          </a:p>
          <a:p>
            <a:pPr marL="400050" lvl="1" indent="0">
              <a:buNone/>
            </a:pPr>
            <a:r>
              <a:rPr lang="nl-NL" sz="1200" dirty="0"/>
              <a:t>    tier: hello-python</a:t>
            </a:r>
          </a:p>
          <a:p>
            <a:pPr marL="400050" lvl="1" indent="0">
              <a:buNone/>
            </a:pPr>
            <a:r>
              <a:rPr lang="nl-NL" sz="1200" dirty="0"/>
              <a:t>  type: NodePort</a:t>
            </a:r>
          </a:p>
        </p:txBody>
      </p:sp>
      <p:sp>
        <p:nvSpPr>
          <p:cNvPr id="5" name="Tijdelijke aanduiding voor afbeelding 4">
            <a:extLst>
              <a:ext uri="{FF2B5EF4-FFF2-40B4-BE49-F238E27FC236}">
                <a16:creationId xmlns:a16="http://schemas.microsoft.com/office/drawing/2014/main" id="{F256B448-8CC7-4945-8D5A-9D02CF5C512C}"/>
              </a:ext>
            </a:extLst>
          </p:cNvPr>
          <p:cNvSpPr>
            <a:spLocks noGrp="1"/>
          </p:cNvSpPr>
          <p:nvPr>
            <p:ph type="pic" sz="quarter" idx="16"/>
          </p:nvPr>
        </p:nvSpPr>
        <p:spPr/>
      </p:sp>
      <p:pic>
        <p:nvPicPr>
          <p:cNvPr id="7" name="Picture 2" descr="Afbeeldingsresultaat voor Minikube">
            <a:extLst>
              <a:ext uri="{FF2B5EF4-FFF2-40B4-BE49-F238E27FC236}">
                <a16:creationId xmlns:a16="http://schemas.microsoft.com/office/drawing/2014/main" id="{8CA1C6A6-072B-4C2D-8B53-74D569294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2071" y="4938398"/>
            <a:ext cx="2960016" cy="8391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fbeeldingsresultaat voor yaml logo">
            <a:extLst>
              <a:ext uri="{FF2B5EF4-FFF2-40B4-BE49-F238E27FC236}">
                <a16:creationId xmlns:a16="http://schemas.microsoft.com/office/drawing/2014/main" id="{98CE1820-AD61-4341-A5DC-8F30800A1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9936" y="3632864"/>
            <a:ext cx="1192848" cy="107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032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7158DDD3-D1C8-48FB-9E5F-9D6FA9433C75}"/>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94C282C5-8E01-4694-83BA-8B606A2B0A3C}"/>
              </a:ext>
            </a:extLst>
          </p:cNvPr>
          <p:cNvSpPr>
            <a:spLocks noGrp="1"/>
          </p:cNvSpPr>
          <p:nvPr>
            <p:ph type="title"/>
          </p:nvPr>
        </p:nvSpPr>
        <p:spPr/>
        <p:txBody>
          <a:bodyPr/>
          <a:lstStyle/>
          <a:p>
            <a:r>
              <a:rPr lang="nl-NL" dirty="0"/>
              <a:t>Deploy naar doel omgeving</a:t>
            </a:r>
          </a:p>
        </p:txBody>
      </p:sp>
      <p:sp>
        <p:nvSpPr>
          <p:cNvPr id="4" name="Tijdelijke aanduiding voor inhoud 3">
            <a:extLst>
              <a:ext uri="{FF2B5EF4-FFF2-40B4-BE49-F238E27FC236}">
                <a16:creationId xmlns:a16="http://schemas.microsoft.com/office/drawing/2014/main" id="{3E0C92F9-2A13-4060-A497-171034E414A6}"/>
              </a:ext>
            </a:extLst>
          </p:cNvPr>
          <p:cNvSpPr>
            <a:spLocks noGrp="1"/>
          </p:cNvSpPr>
          <p:nvPr>
            <p:ph idx="1"/>
          </p:nvPr>
        </p:nvSpPr>
        <p:spPr/>
        <p:txBody>
          <a:bodyPr>
            <a:normAutofit/>
          </a:bodyPr>
          <a:lstStyle/>
          <a:p>
            <a:pPr marL="0" indent="0">
              <a:buNone/>
            </a:pPr>
            <a:r>
              <a:rPr lang="nl-NL" sz="1600" dirty="0"/>
              <a:t>In de deploy stage wordt version vervangen door het in de SCM stap opgehaalde commit_id ($BUILD_TAG):</a:t>
            </a:r>
          </a:p>
          <a:p>
            <a:pPr marL="400050" lvl="1" indent="0">
              <a:buNone/>
            </a:pPr>
            <a:endParaRPr lang="nl-NL" sz="1600" dirty="0"/>
          </a:p>
          <a:p>
            <a:pPr marL="0" indent="0">
              <a:buNone/>
            </a:pPr>
            <a:r>
              <a:rPr lang="nl-NL" sz="1600" dirty="0"/>
              <a:t>stage ('Deploy’) {</a:t>
            </a:r>
          </a:p>
          <a:p>
            <a:pPr marL="0" indent="0">
              <a:buNone/>
            </a:pPr>
            <a:r>
              <a:rPr lang="nl-NL" sz="1600" dirty="0"/>
              <a:t>  sh "sed 's#127.0.0.1:30400/hello-</a:t>
            </a:r>
          </a:p>
          <a:p>
            <a:pPr marL="0" indent="0">
              <a:buNone/>
            </a:pPr>
            <a:r>
              <a:rPr lang="nl-NL" sz="1600" dirty="0"/>
              <a:t>	   python:</a:t>
            </a:r>
            <a:r>
              <a:rPr lang="nl-NL" sz="1600" b="1" dirty="0"/>
              <a:t>version</a:t>
            </a:r>
            <a:r>
              <a:rPr lang="nl-NL" sz="1600" dirty="0"/>
              <a:t>#127.0.0.1:30400/hello-</a:t>
            </a:r>
          </a:p>
          <a:p>
            <a:pPr marL="0" indent="0">
              <a:buNone/>
            </a:pPr>
            <a:r>
              <a:rPr lang="nl-NL" sz="1600" dirty="0"/>
              <a:t>		python:'</a:t>
            </a:r>
            <a:r>
              <a:rPr lang="nl-NL" sz="1600" b="1" dirty="0"/>
              <a:t>$BUILD_TAG</a:t>
            </a:r>
            <a:r>
              <a:rPr lang="nl-NL" sz="1600" dirty="0"/>
              <a:t>'#’python-deploy.yaml | kubectl </a:t>
            </a:r>
          </a:p>
          <a:p>
            <a:pPr marL="0" indent="0">
              <a:buNone/>
            </a:pPr>
            <a:r>
              <a:rPr lang="nl-NL" sz="1600" dirty="0"/>
              <a:t>		   apply -f -"</a:t>
            </a:r>
          </a:p>
          <a:p>
            <a:pPr marL="0" indent="0">
              <a:buNone/>
            </a:pPr>
            <a:r>
              <a:rPr lang="nl-NL" sz="1600" dirty="0"/>
              <a:t>  sh "kubectl rollout status deployment/hello-python"</a:t>
            </a:r>
          </a:p>
          <a:p>
            <a:pPr marL="0" indent="0">
              <a:buNone/>
            </a:pPr>
            <a:r>
              <a:rPr lang="nl-NL" sz="1600" dirty="0"/>
              <a:t>}</a:t>
            </a:r>
          </a:p>
        </p:txBody>
      </p:sp>
      <p:sp>
        <p:nvSpPr>
          <p:cNvPr id="5" name="Tijdelijke aanduiding voor afbeelding 4">
            <a:extLst>
              <a:ext uri="{FF2B5EF4-FFF2-40B4-BE49-F238E27FC236}">
                <a16:creationId xmlns:a16="http://schemas.microsoft.com/office/drawing/2014/main" id="{1F83E795-D8E7-4783-A345-BDE122FC243F}"/>
              </a:ext>
            </a:extLst>
          </p:cNvPr>
          <p:cNvSpPr>
            <a:spLocks noGrp="1"/>
          </p:cNvSpPr>
          <p:nvPr>
            <p:ph type="pic" sz="quarter" idx="16"/>
          </p:nvPr>
        </p:nvSpPr>
        <p:spPr/>
      </p:sp>
      <p:pic>
        <p:nvPicPr>
          <p:cNvPr id="7" name="Picture 2" descr="Afbeeldingsresultaat voor Minikube">
            <a:extLst>
              <a:ext uri="{FF2B5EF4-FFF2-40B4-BE49-F238E27FC236}">
                <a16:creationId xmlns:a16="http://schemas.microsoft.com/office/drawing/2014/main" id="{419BCD8B-FB5A-4E55-89F7-98729E3EA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2071" y="4938398"/>
            <a:ext cx="2960016" cy="839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7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4D2129BE-43DC-4AEE-AB48-A1B449B97B5A}"/>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B1386304-D8A9-4CB2-9967-34C326F8007C}"/>
              </a:ext>
            </a:extLst>
          </p:cNvPr>
          <p:cNvSpPr>
            <a:spLocks noGrp="1"/>
          </p:cNvSpPr>
          <p:nvPr>
            <p:ph type="title"/>
          </p:nvPr>
        </p:nvSpPr>
        <p:spPr/>
        <p:txBody>
          <a:bodyPr/>
          <a:lstStyle/>
          <a:p>
            <a:r>
              <a:rPr lang="nl-NL" dirty="0"/>
              <a:t>Deploy naar doel omgeving</a:t>
            </a:r>
          </a:p>
        </p:txBody>
      </p:sp>
      <p:sp>
        <p:nvSpPr>
          <p:cNvPr id="5" name="Tijdelijke aanduiding voor afbeelding 4">
            <a:extLst>
              <a:ext uri="{FF2B5EF4-FFF2-40B4-BE49-F238E27FC236}">
                <a16:creationId xmlns:a16="http://schemas.microsoft.com/office/drawing/2014/main" id="{57C38E17-707C-444A-828E-E36F8F5F5342}"/>
              </a:ext>
            </a:extLst>
          </p:cNvPr>
          <p:cNvSpPr>
            <a:spLocks noGrp="1"/>
          </p:cNvSpPr>
          <p:nvPr>
            <p:ph type="pic" sz="quarter" idx="16"/>
          </p:nvPr>
        </p:nvSpPr>
        <p:spPr/>
      </p:sp>
      <p:pic>
        <p:nvPicPr>
          <p:cNvPr id="11" name="Afbeelding 10">
            <a:extLst>
              <a:ext uri="{FF2B5EF4-FFF2-40B4-BE49-F238E27FC236}">
                <a16:creationId xmlns:a16="http://schemas.microsoft.com/office/drawing/2014/main" id="{935E230D-4CD6-4758-AF0C-8F2E1AF6FCE8}"/>
              </a:ext>
            </a:extLst>
          </p:cNvPr>
          <p:cNvPicPr>
            <a:picLocks noChangeAspect="1"/>
          </p:cNvPicPr>
          <p:nvPr/>
        </p:nvPicPr>
        <p:blipFill>
          <a:blip r:embed="rId2"/>
          <a:stretch>
            <a:fillRect/>
          </a:stretch>
        </p:blipFill>
        <p:spPr>
          <a:xfrm>
            <a:off x="2131481" y="1826843"/>
            <a:ext cx="6372000" cy="3418713"/>
          </a:xfrm>
          <a:prstGeom prst="rect">
            <a:avLst/>
          </a:prstGeom>
        </p:spPr>
      </p:pic>
      <p:pic>
        <p:nvPicPr>
          <p:cNvPr id="22530" name="Picture 2" descr="Afbeeldingsresultaat voor Minikube">
            <a:extLst>
              <a:ext uri="{FF2B5EF4-FFF2-40B4-BE49-F238E27FC236}">
                <a16:creationId xmlns:a16="http://schemas.microsoft.com/office/drawing/2014/main" id="{1249F0C1-4C2C-4A57-B199-3256A0953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2071" y="4938398"/>
            <a:ext cx="2960016" cy="839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3060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D0B1F44A-AB8E-4496-BAEA-3F5A6C078AD1}"/>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B9BDE547-3BDA-42D3-AC8A-C01C853F9F59}"/>
              </a:ext>
            </a:extLst>
          </p:cNvPr>
          <p:cNvSpPr>
            <a:spLocks noGrp="1"/>
          </p:cNvSpPr>
          <p:nvPr>
            <p:ph type="title"/>
          </p:nvPr>
        </p:nvSpPr>
        <p:spPr/>
        <p:txBody>
          <a:bodyPr/>
          <a:lstStyle/>
          <a:p>
            <a:r>
              <a:rPr lang="nl-NL" dirty="0"/>
              <a:t>Deploy naar doel omgeving</a:t>
            </a:r>
          </a:p>
        </p:txBody>
      </p:sp>
      <p:sp>
        <p:nvSpPr>
          <p:cNvPr id="5" name="Tijdelijke aanduiding voor afbeelding 4">
            <a:extLst>
              <a:ext uri="{FF2B5EF4-FFF2-40B4-BE49-F238E27FC236}">
                <a16:creationId xmlns:a16="http://schemas.microsoft.com/office/drawing/2014/main" id="{8F96266F-E51B-46D2-A739-2C766B5CC431}"/>
              </a:ext>
            </a:extLst>
          </p:cNvPr>
          <p:cNvSpPr>
            <a:spLocks noGrp="1"/>
          </p:cNvSpPr>
          <p:nvPr>
            <p:ph type="pic" sz="quarter" idx="16"/>
          </p:nvPr>
        </p:nvSpPr>
        <p:spPr/>
      </p:sp>
      <p:pic>
        <p:nvPicPr>
          <p:cNvPr id="6" name="Picture 2" descr="Afbeeldingsresultaat voor Minikube">
            <a:extLst>
              <a:ext uri="{FF2B5EF4-FFF2-40B4-BE49-F238E27FC236}">
                <a16:creationId xmlns:a16="http://schemas.microsoft.com/office/drawing/2014/main" id="{1F12D650-151D-485D-BEF0-CE99B5B1C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2071" y="4938398"/>
            <a:ext cx="2960016" cy="839185"/>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a:extLst>
              <a:ext uri="{FF2B5EF4-FFF2-40B4-BE49-F238E27FC236}">
                <a16:creationId xmlns:a16="http://schemas.microsoft.com/office/drawing/2014/main" id="{207EC5EB-F8C5-43B0-88CD-980EFB0610CF}"/>
              </a:ext>
            </a:extLst>
          </p:cNvPr>
          <p:cNvPicPr>
            <a:picLocks noChangeAspect="1"/>
          </p:cNvPicPr>
          <p:nvPr/>
        </p:nvPicPr>
        <p:blipFill>
          <a:blip r:embed="rId3"/>
          <a:stretch>
            <a:fillRect/>
          </a:stretch>
        </p:blipFill>
        <p:spPr>
          <a:xfrm>
            <a:off x="2131481" y="1717646"/>
            <a:ext cx="6372000" cy="3073553"/>
          </a:xfrm>
          <a:prstGeom prst="rect">
            <a:avLst/>
          </a:prstGeom>
          <a:ln>
            <a:solidFill>
              <a:schemeClr val="accent1"/>
            </a:solidFill>
          </a:ln>
        </p:spPr>
      </p:pic>
    </p:spTree>
    <p:extLst>
      <p:ext uri="{BB962C8B-B14F-4D97-AF65-F5344CB8AC3E}">
        <p14:creationId xmlns:p14="http://schemas.microsoft.com/office/powerpoint/2010/main" val="23532201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D2F443D1-0509-46DE-B378-F2CA981D1B9D}"/>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787DA4E4-EC03-467F-8A3E-187A13166579}"/>
              </a:ext>
            </a:extLst>
          </p:cNvPr>
          <p:cNvSpPr>
            <a:spLocks noGrp="1"/>
          </p:cNvSpPr>
          <p:nvPr>
            <p:ph type="title"/>
          </p:nvPr>
        </p:nvSpPr>
        <p:spPr/>
        <p:txBody>
          <a:bodyPr/>
          <a:lstStyle/>
          <a:p>
            <a:r>
              <a:rPr lang="nl-NL" dirty="0"/>
              <a:t>Bronnen</a:t>
            </a:r>
          </a:p>
        </p:txBody>
      </p:sp>
      <p:sp>
        <p:nvSpPr>
          <p:cNvPr id="4" name="Tijdelijke aanduiding voor inhoud 3">
            <a:extLst>
              <a:ext uri="{FF2B5EF4-FFF2-40B4-BE49-F238E27FC236}">
                <a16:creationId xmlns:a16="http://schemas.microsoft.com/office/drawing/2014/main" id="{5D646F52-EC59-4CED-BF4C-D7A52B0B0C5A}"/>
              </a:ext>
            </a:extLst>
          </p:cNvPr>
          <p:cNvSpPr>
            <a:spLocks noGrp="1"/>
          </p:cNvSpPr>
          <p:nvPr>
            <p:ph idx="1"/>
          </p:nvPr>
        </p:nvSpPr>
        <p:spPr/>
        <p:txBody>
          <a:bodyPr>
            <a:normAutofit lnSpcReduction="10000"/>
          </a:bodyPr>
          <a:lstStyle/>
          <a:p>
            <a:pPr marL="0" indent="0">
              <a:buNone/>
            </a:pPr>
            <a:r>
              <a:rPr lang="nl-NL" sz="1600" dirty="0"/>
              <a:t>Deze training was geïnspireerd op de volgende bronnen:</a:t>
            </a:r>
          </a:p>
          <a:p>
            <a:pPr marL="0" indent="0">
              <a:buNone/>
            </a:pPr>
            <a:endParaRPr lang="nl-NL" sz="1600" dirty="0"/>
          </a:p>
          <a:p>
            <a:pPr>
              <a:buFont typeface="Arial" panose="020B0604020202020204" pitchFamily="34" charset="0"/>
              <a:buChar char="•"/>
            </a:pPr>
            <a:r>
              <a:rPr lang="nl-NL" sz="1600" dirty="0"/>
              <a:t>Continuous Delivery; Jezz Humble; ISBN-13: 978–0–321–60191–9 ISBN-10: 0–321–60191–2</a:t>
            </a:r>
          </a:p>
          <a:p>
            <a:pPr>
              <a:buFont typeface="Arial" panose="020B0604020202020204" pitchFamily="34" charset="0"/>
              <a:buChar char="•"/>
            </a:pPr>
            <a:r>
              <a:rPr lang="nl-NL" sz="1600" dirty="0">
                <a:hlinkClick r:id="rId2"/>
              </a:rPr>
              <a:t>https://www.linux.com/blog/learn/chapter/Intro-to-Kubernetes/2017/5/set-cicd-pipeline-kubernetes-part-1-overview</a:t>
            </a:r>
            <a:endParaRPr lang="nl-NL" sz="1600" dirty="0"/>
          </a:p>
          <a:p>
            <a:pPr>
              <a:buFont typeface="Arial" panose="020B0604020202020204" pitchFamily="34" charset="0"/>
              <a:buChar char="•"/>
            </a:pPr>
            <a:r>
              <a:rPr lang="nl-NL" sz="1600" dirty="0">
                <a:hlinkClick r:id="rId3"/>
              </a:rPr>
              <a:t>https://www.linux.com/blog/learn/chapter/Intro-to-Kubernetes/2017/6/set-cicd-pipeline-jenkins-pod-kubernetes-part-2</a:t>
            </a:r>
            <a:endParaRPr lang="nl-NL" sz="1600" dirty="0"/>
          </a:p>
          <a:p>
            <a:pPr>
              <a:buFont typeface="Arial" panose="020B0604020202020204" pitchFamily="34" charset="0"/>
              <a:buChar char="•"/>
            </a:pPr>
            <a:r>
              <a:rPr lang="nl-NL" sz="1600" dirty="0">
                <a:hlinkClick r:id="rId4"/>
              </a:rPr>
              <a:t>https://medium.com/@Joachim8675309/jenkins-ci-pipeline-with-python-8bf1a0234ec3</a:t>
            </a:r>
            <a:endParaRPr lang="nl-NL" sz="1600" dirty="0"/>
          </a:p>
          <a:p>
            <a:pPr>
              <a:buFont typeface="Arial" panose="020B0604020202020204" pitchFamily="34" charset="0"/>
              <a:buChar char="•"/>
            </a:pPr>
            <a:r>
              <a:rPr lang="nl-NL" sz="1600" dirty="0">
                <a:hlinkClick r:id="rId5"/>
              </a:rPr>
              <a:t>https://coderise.io/installing-sonarqube-in-kubernetes/</a:t>
            </a:r>
            <a:endParaRPr lang="nl-NL" sz="1600" dirty="0"/>
          </a:p>
          <a:p>
            <a:pPr marL="0" indent="0">
              <a:buNone/>
            </a:pPr>
            <a:r>
              <a:rPr lang="nl-NL" sz="1600" dirty="0"/>
              <a:t> </a:t>
            </a:r>
          </a:p>
          <a:p>
            <a:pPr>
              <a:buFont typeface="Arial" panose="020B0604020202020204" pitchFamily="34" charset="0"/>
              <a:buChar char="•"/>
            </a:pPr>
            <a:endParaRPr lang="nl-NL" sz="1600" dirty="0"/>
          </a:p>
        </p:txBody>
      </p:sp>
      <p:sp>
        <p:nvSpPr>
          <p:cNvPr id="5" name="Tijdelijke aanduiding voor afbeelding 4">
            <a:extLst>
              <a:ext uri="{FF2B5EF4-FFF2-40B4-BE49-F238E27FC236}">
                <a16:creationId xmlns:a16="http://schemas.microsoft.com/office/drawing/2014/main" id="{1830E05D-2405-42FE-9B14-E60495710D9F}"/>
              </a:ext>
            </a:extLst>
          </p:cNvPr>
          <p:cNvSpPr>
            <a:spLocks noGrp="1"/>
          </p:cNvSpPr>
          <p:nvPr>
            <p:ph type="pic" sz="quarter" idx="16"/>
          </p:nvPr>
        </p:nvSpPr>
        <p:spPr/>
      </p:sp>
    </p:spTree>
    <p:extLst>
      <p:ext uri="{BB962C8B-B14F-4D97-AF65-F5344CB8AC3E}">
        <p14:creationId xmlns:p14="http://schemas.microsoft.com/office/powerpoint/2010/main" val="6206574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ijdelijke aanduiding voor afbeelding 2" descr="foto.pn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8203" r="8203"/>
          <a:stretch>
            <a:fillRect/>
          </a:stretch>
        </p:blipFill>
        <p:spPr/>
      </p:pic>
      <p:sp>
        <p:nvSpPr>
          <p:cNvPr id="4" name="Titel 1"/>
          <p:cNvSpPr txBox="1">
            <a:spLocks/>
          </p:cNvSpPr>
          <p:nvPr/>
        </p:nvSpPr>
        <p:spPr>
          <a:xfrm>
            <a:off x="2194632" y="2871258"/>
            <a:ext cx="3268135" cy="276754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400" b="1" i="0" kern="1200">
                <a:solidFill>
                  <a:schemeClr val="bg1"/>
                </a:solidFill>
                <a:latin typeface="Open Sans"/>
                <a:ea typeface="+mj-ea"/>
                <a:cs typeface="Open Sans"/>
              </a:defRPr>
            </a:lvl1pPr>
          </a:lstStyle>
          <a:p>
            <a:r>
              <a:rPr lang="nl-NL" dirty="0"/>
              <a:t>Thank you!</a:t>
            </a:r>
          </a:p>
        </p:txBody>
      </p:sp>
      <p:cxnSp>
        <p:nvCxnSpPr>
          <p:cNvPr id="5" name="Rechte verbindingslijn 4"/>
          <p:cNvCxnSpPr/>
          <p:nvPr/>
        </p:nvCxnSpPr>
        <p:spPr>
          <a:xfrm>
            <a:off x="2286000" y="2758022"/>
            <a:ext cx="1075267"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6" name="Afbeelding 5" descr="ikw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848442"/>
            <a:ext cx="609600" cy="609600"/>
          </a:xfrm>
          <a:prstGeom prst="rect">
            <a:avLst/>
          </a:prstGeom>
        </p:spPr>
      </p:pic>
      <p:sp>
        <p:nvSpPr>
          <p:cNvPr id="8" name="Tijdelijke aanduiding voor voettekst 7"/>
          <p:cNvSpPr>
            <a:spLocks noGrp="1"/>
          </p:cNvSpPr>
          <p:nvPr>
            <p:ph type="ftr" sz="quarter" idx="4294967295"/>
          </p:nvPr>
        </p:nvSpPr>
        <p:spPr>
          <a:xfrm>
            <a:off x="3124200" y="6356350"/>
            <a:ext cx="2895600" cy="365125"/>
          </a:xfrm>
        </p:spPr>
        <p:txBody>
          <a:bodyPr/>
          <a:lstStyle/>
          <a:p>
            <a:r>
              <a:rPr lang="nl-NL" dirty="0">
                <a:solidFill>
                  <a:schemeClr val="bg1"/>
                </a:solidFill>
              </a:rPr>
              <a:t>DevOps CI/CD Overview</a:t>
            </a:r>
          </a:p>
        </p:txBody>
      </p:sp>
    </p:spTree>
    <p:extLst>
      <p:ext uri="{BB962C8B-B14F-4D97-AF65-F5344CB8AC3E}">
        <p14:creationId xmlns:p14="http://schemas.microsoft.com/office/powerpoint/2010/main" val="3954185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E0A7BE11-9FAC-4401-8B02-E9854BDD3F1E}"/>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F12ABDF4-C68E-410E-9865-AE8E7A28A637}"/>
              </a:ext>
            </a:extLst>
          </p:cNvPr>
          <p:cNvSpPr>
            <a:spLocks noGrp="1"/>
          </p:cNvSpPr>
          <p:nvPr>
            <p:ph type="title"/>
          </p:nvPr>
        </p:nvSpPr>
        <p:spPr/>
        <p:txBody>
          <a:bodyPr/>
          <a:lstStyle/>
          <a:p>
            <a:r>
              <a:rPr lang="nl-NL" dirty="0"/>
              <a:t>DevOps CI/CD Overview</a:t>
            </a:r>
          </a:p>
        </p:txBody>
      </p:sp>
      <p:sp>
        <p:nvSpPr>
          <p:cNvPr id="9" name="Tijdelijke aanduiding voor afbeelding 8">
            <a:extLst>
              <a:ext uri="{FF2B5EF4-FFF2-40B4-BE49-F238E27FC236}">
                <a16:creationId xmlns:a16="http://schemas.microsoft.com/office/drawing/2014/main" id="{E50B097A-170C-44D7-A404-CC7A5CC3D96E}"/>
              </a:ext>
            </a:extLst>
          </p:cNvPr>
          <p:cNvSpPr>
            <a:spLocks noGrp="1"/>
          </p:cNvSpPr>
          <p:nvPr>
            <p:ph type="pic" sz="quarter" idx="16"/>
          </p:nvPr>
        </p:nvSpPr>
        <p:spPr/>
      </p:sp>
      <p:pic>
        <p:nvPicPr>
          <p:cNvPr id="10" name="Afbeelding 9">
            <a:extLst>
              <a:ext uri="{FF2B5EF4-FFF2-40B4-BE49-F238E27FC236}">
                <a16:creationId xmlns:a16="http://schemas.microsoft.com/office/drawing/2014/main" id="{2F7D04B7-B91C-4EA0-93DA-CCF3BD9A1CA3}"/>
              </a:ext>
            </a:extLst>
          </p:cNvPr>
          <p:cNvPicPr>
            <a:picLocks noChangeAspect="1"/>
          </p:cNvPicPr>
          <p:nvPr/>
        </p:nvPicPr>
        <p:blipFill>
          <a:blip r:embed="rId2"/>
          <a:stretch>
            <a:fillRect/>
          </a:stretch>
        </p:blipFill>
        <p:spPr>
          <a:xfrm>
            <a:off x="2134293" y="1688724"/>
            <a:ext cx="6369188" cy="3774815"/>
          </a:xfrm>
          <a:prstGeom prst="rect">
            <a:avLst/>
          </a:prstGeom>
          <a:ln>
            <a:solidFill>
              <a:schemeClr val="accent1"/>
            </a:solidFill>
          </a:ln>
        </p:spPr>
      </p:pic>
    </p:spTree>
    <p:extLst>
      <p:ext uri="{BB962C8B-B14F-4D97-AF65-F5344CB8AC3E}">
        <p14:creationId xmlns:p14="http://schemas.microsoft.com/office/powerpoint/2010/main" val="3787421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07803D5E-2134-49E9-B60E-30D55BA21300}"/>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BEF0B3F5-DE5B-41B7-A79E-5AB3DF28334A}"/>
              </a:ext>
            </a:extLst>
          </p:cNvPr>
          <p:cNvSpPr>
            <a:spLocks noGrp="1"/>
          </p:cNvSpPr>
          <p:nvPr>
            <p:ph type="title"/>
          </p:nvPr>
        </p:nvSpPr>
        <p:spPr/>
        <p:txBody>
          <a:bodyPr/>
          <a:lstStyle/>
          <a:p>
            <a:r>
              <a:rPr lang="nl-NL" dirty="0"/>
              <a:t>Jenkins Python Pipeline</a:t>
            </a:r>
          </a:p>
        </p:txBody>
      </p:sp>
      <p:sp>
        <p:nvSpPr>
          <p:cNvPr id="4" name="Tijdelijke aanduiding voor inhoud 3">
            <a:extLst>
              <a:ext uri="{FF2B5EF4-FFF2-40B4-BE49-F238E27FC236}">
                <a16:creationId xmlns:a16="http://schemas.microsoft.com/office/drawing/2014/main" id="{BB8F539A-A599-4E51-B9A4-93BC77AA3499}"/>
              </a:ext>
            </a:extLst>
          </p:cNvPr>
          <p:cNvSpPr>
            <a:spLocks noGrp="1"/>
          </p:cNvSpPr>
          <p:nvPr>
            <p:ph idx="1"/>
          </p:nvPr>
        </p:nvSpPr>
        <p:spPr/>
        <p:txBody>
          <a:bodyPr>
            <a:normAutofit/>
          </a:bodyPr>
          <a:lstStyle/>
          <a:p>
            <a:pPr marL="0" indent="0">
              <a:buNone/>
            </a:pPr>
            <a:r>
              <a:rPr lang="nl-NL" sz="1600" dirty="0"/>
              <a:t>In de volgende voorbeelden wordt een eenvoudige Python webapp via een Jenkins pipeline naar “productie” gebracht  </a:t>
            </a:r>
          </a:p>
          <a:p>
            <a:pPr marL="0" indent="0">
              <a:buNone/>
            </a:pPr>
            <a:endParaRPr lang="nl-NL" sz="1600" dirty="0"/>
          </a:p>
          <a:p>
            <a:pPr marL="0" indent="0">
              <a:buNone/>
            </a:pPr>
            <a:r>
              <a:rPr lang="nl-NL" sz="1600" dirty="0"/>
              <a:t>Tijdens dit proces wordt de app opgehaald uit versiebeheer, gebouwd, geanalyseerd op code kwaliteit, ge-unit-test, en uiteindelijk uitgerold naar de doel omgeving. </a:t>
            </a:r>
          </a:p>
          <a:p>
            <a:pPr marL="0" indent="0">
              <a:buNone/>
            </a:pPr>
            <a:endParaRPr lang="nl-NL" sz="1600" dirty="0"/>
          </a:p>
          <a:p>
            <a:pPr marL="0" indent="0">
              <a:buNone/>
            </a:pPr>
            <a:r>
              <a:rPr lang="nl-NL" sz="1600" dirty="0"/>
              <a:t>De volgende slides demonstreren hoe deze pipeline stap voor stap wordt opgebouwd. </a:t>
            </a:r>
          </a:p>
        </p:txBody>
      </p:sp>
      <p:sp>
        <p:nvSpPr>
          <p:cNvPr id="5" name="Tijdelijke aanduiding voor afbeelding 4">
            <a:extLst>
              <a:ext uri="{FF2B5EF4-FFF2-40B4-BE49-F238E27FC236}">
                <a16:creationId xmlns:a16="http://schemas.microsoft.com/office/drawing/2014/main" id="{4390FFFA-F089-4435-A93C-0D2EBCBFAC7A}"/>
              </a:ext>
            </a:extLst>
          </p:cNvPr>
          <p:cNvSpPr>
            <a:spLocks noGrp="1"/>
          </p:cNvSpPr>
          <p:nvPr>
            <p:ph type="pic" sz="quarter" idx="16"/>
          </p:nvPr>
        </p:nvSpPr>
        <p:spPr/>
      </p:sp>
      <p:pic>
        <p:nvPicPr>
          <p:cNvPr id="6" name="Picture 2" descr="Afbeeldingsresultaat voor jenkins">
            <a:extLst>
              <a:ext uri="{FF2B5EF4-FFF2-40B4-BE49-F238E27FC236}">
                <a16:creationId xmlns:a16="http://schemas.microsoft.com/office/drawing/2014/main" id="{7B675C8B-4F5F-4A4F-B3DF-585603D44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103" y="3978111"/>
            <a:ext cx="1863887" cy="186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781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EEA7A591-E64B-447D-87D2-BFE2C01AAD92}"/>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ED4B926A-B0C8-437F-817C-02E335EAE112}"/>
              </a:ext>
            </a:extLst>
          </p:cNvPr>
          <p:cNvSpPr>
            <a:spLocks noGrp="1"/>
          </p:cNvSpPr>
          <p:nvPr>
            <p:ph type="title"/>
          </p:nvPr>
        </p:nvSpPr>
        <p:spPr/>
        <p:txBody>
          <a:bodyPr/>
          <a:lstStyle/>
          <a:p>
            <a:r>
              <a:rPr lang="nl-NL" dirty="0"/>
              <a:t>Jenkins Pipeline - Overview</a:t>
            </a:r>
          </a:p>
        </p:txBody>
      </p:sp>
      <p:sp>
        <p:nvSpPr>
          <p:cNvPr id="5" name="Tijdelijke aanduiding voor afbeelding 4">
            <a:extLst>
              <a:ext uri="{FF2B5EF4-FFF2-40B4-BE49-F238E27FC236}">
                <a16:creationId xmlns:a16="http://schemas.microsoft.com/office/drawing/2014/main" id="{E4984ADF-C8E4-46F6-9BE4-60A586766ACA}"/>
              </a:ext>
            </a:extLst>
          </p:cNvPr>
          <p:cNvSpPr>
            <a:spLocks noGrp="1"/>
          </p:cNvSpPr>
          <p:nvPr>
            <p:ph type="pic" sz="quarter" idx="16"/>
          </p:nvPr>
        </p:nvSpPr>
        <p:spPr/>
      </p:sp>
      <p:pic>
        <p:nvPicPr>
          <p:cNvPr id="7" name="Afbeelding 6">
            <a:extLst>
              <a:ext uri="{FF2B5EF4-FFF2-40B4-BE49-F238E27FC236}">
                <a16:creationId xmlns:a16="http://schemas.microsoft.com/office/drawing/2014/main" id="{8AF61AF5-351E-4D01-80EF-B22A9AEA612D}"/>
              </a:ext>
            </a:extLst>
          </p:cNvPr>
          <p:cNvPicPr>
            <a:picLocks noChangeAspect="1"/>
          </p:cNvPicPr>
          <p:nvPr/>
        </p:nvPicPr>
        <p:blipFill>
          <a:blip r:embed="rId2"/>
          <a:stretch>
            <a:fillRect/>
          </a:stretch>
        </p:blipFill>
        <p:spPr>
          <a:xfrm>
            <a:off x="2137903" y="1881910"/>
            <a:ext cx="6359155" cy="3094180"/>
          </a:xfrm>
          <a:prstGeom prst="rect">
            <a:avLst/>
          </a:prstGeom>
          <a:ln>
            <a:solidFill>
              <a:schemeClr val="accent1">
                <a:shade val="95000"/>
                <a:satMod val="105000"/>
              </a:schemeClr>
            </a:solidFill>
          </a:ln>
        </p:spPr>
      </p:pic>
      <p:pic>
        <p:nvPicPr>
          <p:cNvPr id="6" name="Picture 2" descr="Afbeeldingsresultaat voor jenkins">
            <a:extLst>
              <a:ext uri="{FF2B5EF4-FFF2-40B4-BE49-F238E27FC236}">
                <a16:creationId xmlns:a16="http://schemas.microsoft.com/office/drawing/2014/main" id="{553EC634-03AE-4D83-B449-6D3180419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3103" y="3978111"/>
            <a:ext cx="1863887" cy="186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121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4B883FF2-9729-40F5-B14D-B212BCBA646F}"/>
              </a:ext>
            </a:extLst>
          </p:cNvPr>
          <p:cNvSpPr>
            <a:spLocks noGrp="1"/>
          </p:cNvSpPr>
          <p:nvPr>
            <p:ph type="ftr" sz="quarter" idx="11"/>
          </p:nvPr>
        </p:nvSpPr>
        <p:spPr/>
        <p:txBody>
          <a:bodyPr/>
          <a:lstStyle/>
          <a:p>
            <a:r>
              <a:rPr lang="nl-NL" dirty="0"/>
              <a:t>DevOps CI/CD Overview</a:t>
            </a:r>
          </a:p>
        </p:txBody>
      </p:sp>
      <p:sp>
        <p:nvSpPr>
          <p:cNvPr id="3" name="Titel 2">
            <a:extLst>
              <a:ext uri="{FF2B5EF4-FFF2-40B4-BE49-F238E27FC236}">
                <a16:creationId xmlns:a16="http://schemas.microsoft.com/office/drawing/2014/main" id="{5450754F-D99D-45AC-AE3F-96FB682FEB57}"/>
              </a:ext>
            </a:extLst>
          </p:cNvPr>
          <p:cNvSpPr>
            <a:spLocks noGrp="1"/>
          </p:cNvSpPr>
          <p:nvPr>
            <p:ph type="title"/>
          </p:nvPr>
        </p:nvSpPr>
        <p:spPr/>
        <p:txBody>
          <a:bodyPr/>
          <a:lstStyle/>
          <a:p>
            <a:r>
              <a:rPr lang="nl-NL" dirty="0"/>
              <a:t>Jenkins Pipeline</a:t>
            </a:r>
          </a:p>
        </p:txBody>
      </p:sp>
      <p:sp>
        <p:nvSpPr>
          <p:cNvPr id="4" name="Tijdelijke aanduiding voor inhoud 3">
            <a:extLst>
              <a:ext uri="{FF2B5EF4-FFF2-40B4-BE49-F238E27FC236}">
                <a16:creationId xmlns:a16="http://schemas.microsoft.com/office/drawing/2014/main" id="{1A6C7DCE-9412-4734-BDDA-8D4FC139BB71}"/>
              </a:ext>
            </a:extLst>
          </p:cNvPr>
          <p:cNvSpPr>
            <a:spLocks noGrp="1"/>
          </p:cNvSpPr>
          <p:nvPr>
            <p:ph idx="1"/>
          </p:nvPr>
        </p:nvSpPr>
        <p:spPr/>
        <p:txBody>
          <a:bodyPr>
            <a:normAutofit/>
          </a:bodyPr>
          <a:lstStyle/>
          <a:p>
            <a:pPr marL="0" indent="0">
              <a:buNone/>
            </a:pPr>
            <a:r>
              <a:rPr lang="nl-NL" sz="1600" dirty="0"/>
              <a:t>De gehele pipeline draait binnen Minikube, een lokale Kubernetes (single node) omgeving. De gebruikte tools (Jenkins, SonarQube, Docker, Registry) worden allen uitgerold als een service binnen Minikube</a:t>
            </a:r>
          </a:p>
          <a:p>
            <a:pPr marL="0" indent="0">
              <a:buNone/>
            </a:pPr>
            <a:r>
              <a:rPr lang="nl-NL" sz="1600" dirty="0"/>
              <a:t>Deze pipeline (tools, configuratie, setup) is geïnspireerd op de bronnen vermeld aan het eind van deze presentatie</a:t>
            </a:r>
          </a:p>
          <a:p>
            <a:pPr marL="0" indent="0">
              <a:buNone/>
            </a:pPr>
            <a:r>
              <a:rPr lang="nl-NL" sz="1600" dirty="0"/>
              <a:t>De scripts voor de pipeline staan op Github en zijn vrijwel dezelfde scripts als degene vermeld in de bronnen, hier en daar aangepast.</a:t>
            </a:r>
          </a:p>
          <a:p>
            <a:pPr marL="0" indent="0">
              <a:buNone/>
            </a:pPr>
            <a:endParaRPr lang="nl-NL" sz="1600" dirty="0"/>
          </a:p>
          <a:p>
            <a:pPr marL="0" indent="0">
              <a:buNone/>
            </a:pPr>
            <a:endParaRPr lang="nl-NL" sz="1600" dirty="0"/>
          </a:p>
          <a:p>
            <a:pPr marL="0" indent="0">
              <a:buNone/>
            </a:pPr>
            <a:endParaRPr lang="nl-NL" sz="1600" dirty="0"/>
          </a:p>
        </p:txBody>
      </p:sp>
      <p:sp>
        <p:nvSpPr>
          <p:cNvPr id="5" name="Tijdelijke aanduiding voor afbeelding 4">
            <a:extLst>
              <a:ext uri="{FF2B5EF4-FFF2-40B4-BE49-F238E27FC236}">
                <a16:creationId xmlns:a16="http://schemas.microsoft.com/office/drawing/2014/main" id="{8D523717-261A-4EC7-8675-1E542AD02C1D}"/>
              </a:ext>
            </a:extLst>
          </p:cNvPr>
          <p:cNvSpPr>
            <a:spLocks noGrp="1"/>
          </p:cNvSpPr>
          <p:nvPr>
            <p:ph type="pic" sz="quarter" idx="16"/>
          </p:nvPr>
        </p:nvSpPr>
        <p:spPr/>
      </p:sp>
      <p:pic>
        <p:nvPicPr>
          <p:cNvPr id="6" name="Picture 2" descr="Afbeeldingsresultaat voor jenkins">
            <a:extLst>
              <a:ext uri="{FF2B5EF4-FFF2-40B4-BE49-F238E27FC236}">
                <a16:creationId xmlns:a16="http://schemas.microsoft.com/office/drawing/2014/main" id="{8F3AE053-ABB0-40B7-B861-809750ADC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103" y="3978111"/>
            <a:ext cx="1863887" cy="186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301085"/>
      </p:ext>
    </p:extLst>
  </p:cSld>
  <p:clrMapOvr>
    <a:masterClrMapping/>
  </p:clrMapOvr>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54161</TotalTime>
  <Words>2209</Words>
  <Application>Microsoft Office PowerPoint</Application>
  <PresentationFormat>Diavoorstelling (4:3)</PresentationFormat>
  <Paragraphs>455</Paragraphs>
  <Slides>59</Slides>
  <Notes>2</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59</vt:i4>
      </vt:variant>
    </vt:vector>
  </HeadingPairs>
  <TitlesOfParts>
    <vt:vector size="64" baseType="lpstr">
      <vt:lpstr>Arial</vt:lpstr>
      <vt:lpstr>Calibri</vt:lpstr>
      <vt:lpstr>Open Sans</vt:lpstr>
      <vt:lpstr>Wingdings</vt:lpstr>
      <vt:lpstr>Office-thema</vt:lpstr>
      <vt:lpstr>PowerPoint-presentatie</vt:lpstr>
      <vt:lpstr>DevOps CI/CD Overview</vt:lpstr>
      <vt:lpstr>DevOps CI/CD Overview</vt:lpstr>
      <vt:lpstr>DevOps CI/CD Overview</vt:lpstr>
      <vt:lpstr>DevOps CI/CD Overview</vt:lpstr>
      <vt:lpstr>DevOps CI/CD Overview</vt:lpstr>
      <vt:lpstr>Jenkins Python Pipeline</vt:lpstr>
      <vt:lpstr>Jenkins Pipeline - Overview</vt:lpstr>
      <vt:lpstr>Jenkins Pipeline</vt:lpstr>
      <vt:lpstr>Jenkins Pipeline - Github</vt:lpstr>
      <vt:lpstr>Installatie Minikube</vt:lpstr>
      <vt:lpstr>Minikube beheer</vt:lpstr>
      <vt:lpstr>Minikube beheer</vt:lpstr>
      <vt:lpstr>Installatie Lokale Registry</vt:lpstr>
      <vt:lpstr>Installatie Lokale Docker Registry</vt:lpstr>
      <vt:lpstr>Installatie Jenkins</vt:lpstr>
      <vt:lpstr>Installatie Jenkins</vt:lpstr>
      <vt:lpstr>Inloggen Jenkins</vt:lpstr>
      <vt:lpstr>Inloggen Jenkins</vt:lpstr>
      <vt:lpstr>Jenkins Plugins installeren</vt:lpstr>
      <vt:lpstr>Jenkins Pipeline</vt:lpstr>
      <vt:lpstr>Jenkins Pipeline - Declaratief</vt:lpstr>
      <vt:lpstr>Jenkins Pipeline - Script</vt:lpstr>
      <vt:lpstr>Jenkins Pipeline - Stages</vt:lpstr>
      <vt:lpstr>Jenkins Pipeline - Stages</vt:lpstr>
      <vt:lpstr>Creëer een Pipeline</vt:lpstr>
      <vt:lpstr>Creëer een Pipeline</vt:lpstr>
      <vt:lpstr>De code: Python Webapp (app.py)</vt:lpstr>
      <vt:lpstr>Checkout Versiebeheer</vt:lpstr>
      <vt:lpstr>Checkout SCM</vt:lpstr>
      <vt:lpstr>Build</vt:lpstr>
      <vt:lpstr>Build</vt:lpstr>
      <vt:lpstr>Build</vt:lpstr>
      <vt:lpstr>Build</vt:lpstr>
      <vt:lpstr>Unit test</vt:lpstr>
      <vt:lpstr>Unit test</vt:lpstr>
      <vt:lpstr>Unit test</vt:lpstr>
      <vt:lpstr>Unit test</vt:lpstr>
      <vt:lpstr>Coverage</vt:lpstr>
      <vt:lpstr>Coverage</vt:lpstr>
      <vt:lpstr>SonarQube Analyse</vt:lpstr>
      <vt:lpstr>Installatie SonarQube</vt:lpstr>
      <vt:lpstr>Installatie SonarQube </vt:lpstr>
      <vt:lpstr>SonarQube Scanner</vt:lpstr>
      <vt:lpstr>SonarQube Scanner</vt:lpstr>
      <vt:lpstr>SonarQube Scanner (optioneel)</vt:lpstr>
      <vt:lpstr>SonarQube Analyse</vt:lpstr>
      <vt:lpstr>SonarQube Analyse</vt:lpstr>
      <vt:lpstr>Push naar registry</vt:lpstr>
      <vt:lpstr>Push naar registry</vt:lpstr>
      <vt:lpstr>Push naar registry</vt:lpstr>
      <vt:lpstr>Deploy naar doel omgeving</vt:lpstr>
      <vt:lpstr>Deploy naar doel omgeving</vt:lpstr>
      <vt:lpstr>Deploy naar doel omgeving</vt:lpstr>
      <vt:lpstr>Deploy naar doel omgeving</vt:lpstr>
      <vt:lpstr>Deploy naar doel omgeving</vt:lpstr>
      <vt:lpstr>Deploy naar doel omgeving</vt:lpstr>
      <vt:lpstr>Bronnen</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Elisha Laisina</dc:creator>
  <cp:lastModifiedBy>Jeroen de Wolf</cp:lastModifiedBy>
  <cp:revision>2371</cp:revision>
  <dcterms:created xsi:type="dcterms:W3CDTF">2016-06-15T08:03:00Z</dcterms:created>
  <dcterms:modified xsi:type="dcterms:W3CDTF">2019-09-02T20:54:50Z</dcterms:modified>
</cp:coreProperties>
</file>